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24.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4"/>
  </p:notesMasterIdLst>
  <p:handoutMasterIdLst>
    <p:handoutMasterId r:id="rId115"/>
  </p:handoutMasterIdLst>
  <p:sldIdLst>
    <p:sldId id="487" r:id="rId3"/>
    <p:sldId id="258" r:id="rId4"/>
    <p:sldId id="281" r:id="rId5"/>
    <p:sldId id="259" r:id="rId6"/>
    <p:sldId id="378" r:id="rId7"/>
    <p:sldId id="477" r:id="rId8"/>
    <p:sldId id="265" r:id="rId9"/>
    <p:sldId id="478" r:id="rId10"/>
    <p:sldId id="479" r:id="rId11"/>
    <p:sldId id="264" r:id="rId12"/>
    <p:sldId id="262" r:id="rId13"/>
    <p:sldId id="481" r:id="rId14"/>
    <p:sldId id="482" r:id="rId15"/>
    <p:sldId id="278" r:id="rId16"/>
    <p:sldId id="273" r:id="rId17"/>
    <p:sldId id="489" r:id="rId18"/>
    <p:sldId id="493" r:id="rId19"/>
    <p:sldId id="488" r:id="rId20"/>
    <p:sldId id="490" r:id="rId21"/>
    <p:sldId id="492" r:id="rId22"/>
    <p:sldId id="495" r:id="rId23"/>
    <p:sldId id="497" r:id="rId24"/>
    <p:sldId id="494" r:id="rId25"/>
    <p:sldId id="277" r:id="rId26"/>
    <p:sldId id="491" r:id="rId27"/>
    <p:sldId id="503" r:id="rId28"/>
    <p:sldId id="486" r:id="rId29"/>
    <p:sldId id="485" r:id="rId30"/>
    <p:sldId id="504" r:id="rId31"/>
    <p:sldId id="274" r:id="rId32"/>
    <p:sldId id="276" r:id="rId33"/>
    <p:sldId id="272" r:id="rId34"/>
    <p:sldId id="275" r:id="rId35"/>
    <p:sldId id="263" r:id="rId36"/>
    <p:sldId id="261" r:id="rId37"/>
    <p:sldId id="260" r:id="rId38"/>
    <p:sldId id="271" r:id="rId39"/>
    <p:sldId id="498" r:id="rId40"/>
    <p:sldId id="349" r:id="rId41"/>
    <p:sldId id="350" r:id="rId42"/>
    <p:sldId id="499" r:id="rId43"/>
    <p:sldId id="351" r:id="rId44"/>
    <p:sldId id="355" r:id="rId45"/>
    <p:sldId id="500" r:id="rId46"/>
    <p:sldId id="501" r:id="rId47"/>
    <p:sldId id="352" r:id="rId48"/>
    <p:sldId id="353" r:id="rId49"/>
    <p:sldId id="354" r:id="rId50"/>
    <p:sldId id="357" r:id="rId51"/>
    <p:sldId id="358" r:id="rId52"/>
    <p:sldId id="359" r:id="rId53"/>
    <p:sldId id="356" r:id="rId54"/>
    <p:sldId id="360" r:id="rId55"/>
    <p:sldId id="502"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296" r:id="rId72"/>
    <p:sldId id="44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458" r:id="rId87"/>
    <p:sldId id="452" r:id="rId88"/>
    <p:sldId id="453" r:id="rId89"/>
    <p:sldId id="454" r:id="rId90"/>
    <p:sldId id="455" r:id="rId91"/>
    <p:sldId id="339" r:id="rId92"/>
    <p:sldId id="340" r:id="rId93"/>
    <p:sldId id="341" r:id="rId94"/>
    <p:sldId id="342" r:id="rId95"/>
    <p:sldId id="436" r:id="rId96"/>
    <p:sldId id="377" r:id="rId97"/>
    <p:sldId id="431" r:id="rId98"/>
    <p:sldId id="434" r:id="rId99"/>
    <p:sldId id="433" r:id="rId100"/>
    <p:sldId id="432" r:id="rId101"/>
    <p:sldId id="397" r:id="rId102"/>
    <p:sldId id="447" r:id="rId103"/>
    <p:sldId id="448" r:id="rId104"/>
    <p:sldId id="449" r:id="rId105"/>
    <p:sldId id="451" r:id="rId106"/>
    <p:sldId id="450" r:id="rId107"/>
    <p:sldId id="456" r:id="rId108"/>
    <p:sldId id="457" r:id="rId109"/>
    <p:sldId id="406" r:id="rId110"/>
    <p:sldId id="399" r:id="rId111"/>
    <p:sldId id="401" r:id="rId112"/>
    <p:sldId id="407" r:id="rId1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547396"/>
    <a:srgbClr val="336699"/>
    <a:srgbClr val="06061C"/>
    <a:srgbClr val="0E033B"/>
    <a:srgbClr val="0A1142"/>
    <a:srgbClr val="003300"/>
    <a:srgbClr val="001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3" autoAdjust="0"/>
    <p:restoredTop sz="93546" autoAdjust="0"/>
  </p:normalViewPr>
  <p:slideViewPr>
    <p:cSldViewPr>
      <p:cViewPr varScale="1">
        <p:scale>
          <a:sx n="112" d="100"/>
          <a:sy n="112" d="100"/>
        </p:scale>
        <p:origin x="88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990"/>
    </p:cViewPr>
  </p:sorterViewPr>
  <p:notesViewPr>
    <p:cSldViewPr>
      <p:cViewPr varScale="1">
        <p:scale>
          <a:sx n="57" d="100"/>
          <a:sy n="57" d="100"/>
        </p:scale>
        <p:origin x="2970" y="84"/>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0129F-451E-4B7A-A564-AF93D413DF0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B860806-2D96-425E-B43C-54A25265A708}">
      <dgm:prSet phldrT="[Text]"/>
      <dgm:spPr>
        <a:ln>
          <a:solidFill>
            <a:srgbClr val="003300"/>
          </a:solidFill>
        </a:ln>
      </dgm:spPr>
      <dgm:t>
        <a:bodyPr/>
        <a:lstStyle/>
        <a:p>
          <a:r>
            <a:rPr lang="en-US" dirty="0"/>
            <a:t>LMR</a:t>
          </a:r>
        </a:p>
      </dgm:t>
    </dgm:pt>
    <dgm:pt modelId="{77DC58A3-2206-4146-875C-5E5E68A54C24}" type="parTrans" cxnId="{60A4D3FE-3D27-431D-A94D-B4C0DA7CDC54}">
      <dgm:prSet/>
      <dgm:spPr/>
      <dgm:t>
        <a:bodyPr/>
        <a:lstStyle/>
        <a:p>
          <a:endParaRPr lang="en-US"/>
        </a:p>
      </dgm:t>
    </dgm:pt>
    <dgm:pt modelId="{CBF39DF5-0D70-4C5C-AE78-4F8E658E83A1}" type="sibTrans" cxnId="{60A4D3FE-3D27-431D-A94D-B4C0DA7CDC54}">
      <dgm:prSet/>
      <dgm:spPr/>
      <dgm:t>
        <a:bodyPr/>
        <a:lstStyle/>
        <a:p>
          <a:endParaRPr lang="en-US"/>
        </a:p>
      </dgm:t>
    </dgm:pt>
    <dgm:pt modelId="{5230EE93-D6C2-4D17-B34E-85E8DAADC68C}">
      <dgm:prSet phldrT="[Text]"/>
      <dgm:spPr/>
      <dgm:t>
        <a:bodyPr/>
        <a:lstStyle/>
        <a:p>
          <a:r>
            <a:rPr lang="en-US" dirty="0"/>
            <a:t>Conventional</a:t>
          </a:r>
        </a:p>
      </dgm:t>
    </dgm:pt>
    <dgm:pt modelId="{C7906058-67B5-42D3-A8CA-F7657ABEEB10}" type="parTrans" cxnId="{683E4952-868F-48F6-BF01-E51A9BEB0F48}">
      <dgm:prSet/>
      <dgm:spPr/>
      <dgm:t>
        <a:bodyPr/>
        <a:lstStyle/>
        <a:p>
          <a:endParaRPr lang="en-US"/>
        </a:p>
      </dgm:t>
    </dgm:pt>
    <dgm:pt modelId="{32D68607-97F0-4D17-9251-527EDF2D7F27}" type="sibTrans" cxnId="{683E4952-868F-48F6-BF01-E51A9BEB0F48}">
      <dgm:prSet/>
      <dgm:spPr/>
      <dgm:t>
        <a:bodyPr/>
        <a:lstStyle/>
        <a:p>
          <a:endParaRPr lang="en-US"/>
        </a:p>
      </dgm:t>
    </dgm:pt>
    <dgm:pt modelId="{DD420114-5CD7-40EF-97BF-3B19FE04C270}">
      <dgm:prSet phldrT="[Text]"/>
      <dgm:spPr>
        <a:ln>
          <a:solidFill>
            <a:srgbClr val="003300"/>
          </a:solidFill>
        </a:ln>
      </dgm:spPr>
      <dgm:t>
        <a:bodyPr/>
        <a:lstStyle/>
        <a:p>
          <a:r>
            <a:rPr lang="en-US" dirty="0"/>
            <a:t>Trunked</a:t>
          </a:r>
        </a:p>
      </dgm:t>
    </dgm:pt>
    <dgm:pt modelId="{8377E49E-6D4A-4704-952C-9178A09773E2}" type="parTrans" cxnId="{AAF23D1F-6F9E-478C-9A19-B4F1FCD90480}">
      <dgm:prSet/>
      <dgm:spPr/>
      <dgm:t>
        <a:bodyPr/>
        <a:lstStyle/>
        <a:p>
          <a:endParaRPr lang="en-US"/>
        </a:p>
      </dgm:t>
    </dgm:pt>
    <dgm:pt modelId="{CFD5A2FE-620B-4D8A-BA42-90A88B2BE41B}" type="sibTrans" cxnId="{AAF23D1F-6F9E-478C-9A19-B4F1FCD90480}">
      <dgm:prSet/>
      <dgm:spPr/>
      <dgm:t>
        <a:bodyPr/>
        <a:lstStyle/>
        <a:p>
          <a:endParaRPr lang="en-US"/>
        </a:p>
      </dgm:t>
    </dgm:pt>
    <dgm:pt modelId="{2B4BF6FA-C6CD-4F90-8CF2-743DB84F5B6D}" type="pres">
      <dgm:prSet presAssocID="{D5B0129F-451E-4B7A-A564-AF93D413DF06}" presName="hierChild1" presStyleCnt="0">
        <dgm:presLayoutVars>
          <dgm:chPref val="1"/>
          <dgm:dir/>
          <dgm:animOne val="branch"/>
          <dgm:animLvl val="lvl"/>
          <dgm:resizeHandles/>
        </dgm:presLayoutVars>
      </dgm:prSet>
      <dgm:spPr/>
    </dgm:pt>
    <dgm:pt modelId="{90813160-7C6B-4DC8-9F59-35787EA012CA}" type="pres">
      <dgm:prSet presAssocID="{2B860806-2D96-425E-B43C-54A25265A708}" presName="hierRoot1" presStyleCnt="0"/>
      <dgm:spPr/>
    </dgm:pt>
    <dgm:pt modelId="{8D7E81DC-68BF-450E-BC94-6211D42BAD87}" type="pres">
      <dgm:prSet presAssocID="{2B860806-2D96-425E-B43C-54A25265A708}" presName="composite" presStyleCnt="0"/>
      <dgm:spPr/>
    </dgm:pt>
    <dgm:pt modelId="{6FDECF7B-982E-4803-A0CC-7A6933A9D154}" type="pres">
      <dgm:prSet presAssocID="{2B860806-2D96-425E-B43C-54A25265A708}" presName="background" presStyleLbl="node0" presStyleIdx="0" presStyleCnt="1"/>
      <dgm:spPr>
        <a:solidFill>
          <a:srgbClr val="003300"/>
        </a:solidFill>
      </dgm:spPr>
    </dgm:pt>
    <dgm:pt modelId="{5E0620AB-25B0-49C2-A430-492C0B84CCA1}" type="pres">
      <dgm:prSet presAssocID="{2B860806-2D96-425E-B43C-54A25265A708}" presName="text" presStyleLbl="fgAcc0" presStyleIdx="0" presStyleCnt="1">
        <dgm:presLayoutVars>
          <dgm:chPref val="3"/>
        </dgm:presLayoutVars>
      </dgm:prSet>
      <dgm:spPr/>
    </dgm:pt>
    <dgm:pt modelId="{3A288891-02B2-416C-B945-8A373447535F}" type="pres">
      <dgm:prSet presAssocID="{2B860806-2D96-425E-B43C-54A25265A708}" presName="hierChild2" presStyleCnt="0"/>
      <dgm:spPr/>
    </dgm:pt>
    <dgm:pt modelId="{18012EBF-DD22-42D8-8974-F4417AE1D512}" type="pres">
      <dgm:prSet presAssocID="{C7906058-67B5-42D3-A8CA-F7657ABEEB10}" presName="Name10" presStyleLbl="parChTrans1D2" presStyleIdx="0" presStyleCnt="2"/>
      <dgm:spPr/>
    </dgm:pt>
    <dgm:pt modelId="{D45F2848-343D-4B3E-8F02-28269930BBEB}" type="pres">
      <dgm:prSet presAssocID="{5230EE93-D6C2-4D17-B34E-85E8DAADC68C}" presName="hierRoot2" presStyleCnt="0"/>
      <dgm:spPr/>
    </dgm:pt>
    <dgm:pt modelId="{64685010-379D-477B-9B71-C950A204C976}" type="pres">
      <dgm:prSet presAssocID="{5230EE93-D6C2-4D17-B34E-85E8DAADC68C}" presName="composite2" presStyleCnt="0"/>
      <dgm:spPr/>
    </dgm:pt>
    <dgm:pt modelId="{DFAA69A2-4453-4AA3-931B-BFE511B62E81}" type="pres">
      <dgm:prSet presAssocID="{5230EE93-D6C2-4D17-B34E-85E8DAADC68C}" presName="background2" presStyleLbl="node2" presStyleIdx="0" presStyleCnt="2"/>
      <dgm:spPr>
        <a:solidFill>
          <a:srgbClr val="003300"/>
        </a:solidFill>
      </dgm:spPr>
    </dgm:pt>
    <dgm:pt modelId="{26D7F606-5375-48AA-8A2F-3D017C736A09}" type="pres">
      <dgm:prSet presAssocID="{5230EE93-D6C2-4D17-B34E-85E8DAADC68C}" presName="text2" presStyleLbl="fgAcc2" presStyleIdx="0" presStyleCnt="2">
        <dgm:presLayoutVars>
          <dgm:chPref val="3"/>
        </dgm:presLayoutVars>
      </dgm:prSet>
      <dgm:spPr/>
    </dgm:pt>
    <dgm:pt modelId="{8811C780-68A4-4EB4-8188-25A2A2471A3A}" type="pres">
      <dgm:prSet presAssocID="{5230EE93-D6C2-4D17-B34E-85E8DAADC68C}" presName="hierChild3" presStyleCnt="0"/>
      <dgm:spPr/>
    </dgm:pt>
    <dgm:pt modelId="{FADE4EFA-365F-45D8-9D71-CD6ADE820D9A}" type="pres">
      <dgm:prSet presAssocID="{8377E49E-6D4A-4704-952C-9178A09773E2}" presName="Name10" presStyleLbl="parChTrans1D2" presStyleIdx="1" presStyleCnt="2"/>
      <dgm:spPr/>
    </dgm:pt>
    <dgm:pt modelId="{8988E251-3734-4FC6-B2BD-2CCDE94B9C44}" type="pres">
      <dgm:prSet presAssocID="{DD420114-5CD7-40EF-97BF-3B19FE04C270}" presName="hierRoot2" presStyleCnt="0"/>
      <dgm:spPr/>
    </dgm:pt>
    <dgm:pt modelId="{92821757-6E7D-455F-99EA-0C51B09617D5}" type="pres">
      <dgm:prSet presAssocID="{DD420114-5CD7-40EF-97BF-3B19FE04C270}" presName="composite2" presStyleCnt="0"/>
      <dgm:spPr/>
    </dgm:pt>
    <dgm:pt modelId="{69A72B0B-B02B-45C4-B9EF-ECEEDCB16694}" type="pres">
      <dgm:prSet presAssocID="{DD420114-5CD7-40EF-97BF-3B19FE04C270}" presName="background2" presStyleLbl="node2" presStyleIdx="1" presStyleCnt="2"/>
      <dgm:spPr>
        <a:solidFill>
          <a:srgbClr val="003300"/>
        </a:solidFill>
      </dgm:spPr>
    </dgm:pt>
    <dgm:pt modelId="{0D36891C-0035-47B1-BD9F-8EE72C646754}" type="pres">
      <dgm:prSet presAssocID="{DD420114-5CD7-40EF-97BF-3B19FE04C270}" presName="text2" presStyleLbl="fgAcc2" presStyleIdx="1" presStyleCnt="2">
        <dgm:presLayoutVars>
          <dgm:chPref val="3"/>
        </dgm:presLayoutVars>
      </dgm:prSet>
      <dgm:spPr/>
    </dgm:pt>
    <dgm:pt modelId="{3B2943C4-E46D-4262-9C53-472CFF5385C6}" type="pres">
      <dgm:prSet presAssocID="{DD420114-5CD7-40EF-97BF-3B19FE04C270}" presName="hierChild3" presStyleCnt="0"/>
      <dgm:spPr/>
    </dgm:pt>
  </dgm:ptLst>
  <dgm:cxnLst>
    <dgm:cxn modelId="{AAF23D1F-6F9E-478C-9A19-B4F1FCD90480}" srcId="{2B860806-2D96-425E-B43C-54A25265A708}" destId="{DD420114-5CD7-40EF-97BF-3B19FE04C270}" srcOrd="1" destOrd="0" parTransId="{8377E49E-6D4A-4704-952C-9178A09773E2}" sibTransId="{CFD5A2FE-620B-4D8A-BA42-90A88B2BE41B}"/>
    <dgm:cxn modelId="{09D3F322-3F71-4DAE-8230-F05896BEE284}" type="presOf" srcId="{5230EE93-D6C2-4D17-B34E-85E8DAADC68C}" destId="{26D7F606-5375-48AA-8A2F-3D017C736A09}" srcOrd="0" destOrd="0" presId="urn:microsoft.com/office/officeart/2005/8/layout/hierarchy1"/>
    <dgm:cxn modelId="{DC1F9D36-BF26-4025-AD5C-149EADF96622}" type="presOf" srcId="{D5B0129F-451E-4B7A-A564-AF93D413DF06}" destId="{2B4BF6FA-C6CD-4F90-8CF2-743DB84F5B6D}" srcOrd="0" destOrd="0" presId="urn:microsoft.com/office/officeart/2005/8/layout/hierarchy1"/>
    <dgm:cxn modelId="{1A2D2844-EDD6-451B-9DB1-E7EFA6B4C261}" type="presOf" srcId="{DD420114-5CD7-40EF-97BF-3B19FE04C270}" destId="{0D36891C-0035-47B1-BD9F-8EE72C646754}" srcOrd="0" destOrd="0" presId="urn:microsoft.com/office/officeart/2005/8/layout/hierarchy1"/>
    <dgm:cxn modelId="{D0F44566-91D6-4819-BBE3-3DF74C9AEE90}" type="presOf" srcId="{2B860806-2D96-425E-B43C-54A25265A708}" destId="{5E0620AB-25B0-49C2-A430-492C0B84CCA1}" srcOrd="0" destOrd="0" presId="urn:microsoft.com/office/officeart/2005/8/layout/hierarchy1"/>
    <dgm:cxn modelId="{683E4952-868F-48F6-BF01-E51A9BEB0F48}" srcId="{2B860806-2D96-425E-B43C-54A25265A708}" destId="{5230EE93-D6C2-4D17-B34E-85E8DAADC68C}" srcOrd="0" destOrd="0" parTransId="{C7906058-67B5-42D3-A8CA-F7657ABEEB10}" sibTransId="{32D68607-97F0-4D17-9251-527EDF2D7F27}"/>
    <dgm:cxn modelId="{82110D92-A0D8-4624-837F-BD619EABC227}" type="presOf" srcId="{8377E49E-6D4A-4704-952C-9178A09773E2}" destId="{FADE4EFA-365F-45D8-9D71-CD6ADE820D9A}" srcOrd="0" destOrd="0" presId="urn:microsoft.com/office/officeart/2005/8/layout/hierarchy1"/>
    <dgm:cxn modelId="{96FC26C6-D7B9-4599-95E3-274DDA209EB7}" type="presOf" srcId="{C7906058-67B5-42D3-A8CA-F7657ABEEB10}" destId="{18012EBF-DD22-42D8-8974-F4417AE1D512}" srcOrd="0" destOrd="0" presId="urn:microsoft.com/office/officeart/2005/8/layout/hierarchy1"/>
    <dgm:cxn modelId="{60A4D3FE-3D27-431D-A94D-B4C0DA7CDC54}" srcId="{D5B0129F-451E-4B7A-A564-AF93D413DF06}" destId="{2B860806-2D96-425E-B43C-54A25265A708}" srcOrd="0" destOrd="0" parTransId="{77DC58A3-2206-4146-875C-5E5E68A54C24}" sibTransId="{CBF39DF5-0D70-4C5C-AE78-4F8E658E83A1}"/>
    <dgm:cxn modelId="{993EC4CA-7BEA-4FE1-9555-3FA4695FFCCF}" type="presParOf" srcId="{2B4BF6FA-C6CD-4F90-8CF2-743DB84F5B6D}" destId="{90813160-7C6B-4DC8-9F59-35787EA012CA}" srcOrd="0" destOrd="0" presId="urn:microsoft.com/office/officeart/2005/8/layout/hierarchy1"/>
    <dgm:cxn modelId="{E97E5B2B-859E-4D0B-937C-01349A27DF9B}" type="presParOf" srcId="{90813160-7C6B-4DC8-9F59-35787EA012CA}" destId="{8D7E81DC-68BF-450E-BC94-6211D42BAD87}" srcOrd="0" destOrd="0" presId="urn:microsoft.com/office/officeart/2005/8/layout/hierarchy1"/>
    <dgm:cxn modelId="{1A62E8B5-2351-4803-BFD6-B1F844144C4B}" type="presParOf" srcId="{8D7E81DC-68BF-450E-BC94-6211D42BAD87}" destId="{6FDECF7B-982E-4803-A0CC-7A6933A9D154}" srcOrd="0" destOrd="0" presId="urn:microsoft.com/office/officeart/2005/8/layout/hierarchy1"/>
    <dgm:cxn modelId="{9DEE5D49-AD1D-4672-BF08-79053B32D71F}" type="presParOf" srcId="{8D7E81DC-68BF-450E-BC94-6211D42BAD87}" destId="{5E0620AB-25B0-49C2-A430-492C0B84CCA1}" srcOrd="1" destOrd="0" presId="urn:microsoft.com/office/officeart/2005/8/layout/hierarchy1"/>
    <dgm:cxn modelId="{EA7654FA-691A-4BE7-AAE7-ADF43D20FAE6}" type="presParOf" srcId="{90813160-7C6B-4DC8-9F59-35787EA012CA}" destId="{3A288891-02B2-416C-B945-8A373447535F}" srcOrd="1" destOrd="0" presId="urn:microsoft.com/office/officeart/2005/8/layout/hierarchy1"/>
    <dgm:cxn modelId="{8EA343E1-BAA2-44AC-B0F0-FCECE2D68A96}" type="presParOf" srcId="{3A288891-02B2-416C-B945-8A373447535F}" destId="{18012EBF-DD22-42D8-8974-F4417AE1D512}" srcOrd="0" destOrd="0" presId="urn:microsoft.com/office/officeart/2005/8/layout/hierarchy1"/>
    <dgm:cxn modelId="{579A1AFC-6392-475F-912D-DC13ADCE5F6D}" type="presParOf" srcId="{3A288891-02B2-416C-B945-8A373447535F}" destId="{D45F2848-343D-4B3E-8F02-28269930BBEB}" srcOrd="1" destOrd="0" presId="urn:microsoft.com/office/officeart/2005/8/layout/hierarchy1"/>
    <dgm:cxn modelId="{45E35EB1-68D2-4CB2-A3F7-FDE15793A653}" type="presParOf" srcId="{D45F2848-343D-4B3E-8F02-28269930BBEB}" destId="{64685010-379D-477B-9B71-C950A204C976}" srcOrd="0" destOrd="0" presId="urn:microsoft.com/office/officeart/2005/8/layout/hierarchy1"/>
    <dgm:cxn modelId="{9622D1F4-BBC8-4A6D-8927-EDF6DCCAC955}" type="presParOf" srcId="{64685010-379D-477B-9B71-C950A204C976}" destId="{DFAA69A2-4453-4AA3-931B-BFE511B62E81}" srcOrd="0" destOrd="0" presId="urn:microsoft.com/office/officeart/2005/8/layout/hierarchy1"/>
    <dgm:cxn modelId="{99E44E15-6F62-4B2A-A060-3F39721D5733}" type="presParOf" srcId="{64685010-379D-477B-9B71-C950A204C976}" destId="{26D7F606-5375-48AA-8A2F-3D017C736A09}" srcOrd="1" destOrd="0" presId="urn:microsoft.com/office/officeart/2005/8/layout/hierarchy1"/>
    <dgm:cxn modelId="{0B9C12D9-5805-4346-8595-E002AAEA817A}" type="presParOf" srcId="{D45F2848-343D-4B3E-8F02-28269930BBEB}" destId="{8811C780-68A4-4EB4-8188-25A2A2471A3A}" srcOrd="1" destOrd="0" presId="urn:microsoft.com/office/officeart/2005/8/layout/hierarchy1"/>
    <dgm:cxn modelId="{810EA33A-665F-4A85-876B-ABBF1B88A3A6}" type="presParOf" srcId="{3A288891-02B2-416C-B945-8A373447535F}" destId="{FADE4EFA-365F-45D8-9D71-CD6ADE820D9A}" srcOrd="2" destOrd="0" presId="urn:microsoft.com/office/officeart/2005/8/layout/hierarchy1"/>
    <dgm:cxn modelId="{4F892BD9-B85D-4601-BB25-AFF2D98C512E}" type="presParOf" srcId="{3A288891-02B2-416C-B945-8A373447535F}" destId="{8988E251-3734-4FC6-B2BD-2CCDE94B9C44}" srcOrd="3" destOrd="0" presId="urn:microsoft.com/office/officeart/2005/8/layout/hierarchy1"/>
    <dgm:cxn modelId="{0BB7BCAF-0E10-4576-ADC4-E1EE4477092F}" type="presParOf" srcId="{8988E251-3734-4FC6-B2BD-2CCDE94B9C44}" destId="{92821757-6E7D-455F-99EA-0C51B09617D5}" srcOrd="0" destOrd="0" presId="urn:microsoft.com/office/officeart/2005/8/layout/hierarchy1"/>
    <dgm:cxn modelId="{CC443EFC-90F6-45F9-A2E3-9CBDB4580B6F}" type="presParOf" srcId="{92821757-6E7D-455F-99EA-0C51B09617D5}" destId="{69A72B0B-B02B-45C4-B9EF-ECEEDCB16694}" srcOrd="0" destOrd="0" presId="urn:microsoft.com/office/officeart/2005/8/layout/hierarchy1"/>
    <dgm:cxn modelId="{2D1A6C2C-7AB9-456C-85CB-3CCADBA1B62C}" type="presParOf" srcId="{92821757-6E7D-455F-99EA-0C51B09617D5}" destId="{0D36891C-0035-47B1-BD9F-8EE72C646754}" srcOrd="1" destOrd="0" presId="urn:microsoft.com/office/officeart/2005/8/layout/hierarchy1"/>
    <dgm:cxn modelId="{6FBA601A-0567-46A0-B31D-1229FCD0D92A}" type="presParOf" srcId="{8988E251-3734-4FC6-B2BD-2CCDE94B9C44}" destId="{3B2943C4-E46D-4262-9C53-472CFF5385C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C21B2A-7865-4281-A8B6-CCFF13614B6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AFB9BE5-E8DB-451F-8452-73957789850F}">
      <dgm:prSet phldrT="[Text]"/>
      <dgm:spPr>
        <a:ln>
          <a:solidFill>
            <a:srgbClr val="003300"/>
          </a:solidFill>
        </a:ln>
      </dgm:spPr>
      <dgm:t>
        <a:bodyPr/>
        <a:lstStyle/>
        <a:p>
          <a:r>
            <a:rPr lang="en-US" dirty="0"/>
            <a:t>P25</a:t>
          </a:r>
        </a:p>
      </dgm:t>
    </dgm:pt>
    <dgm:pt modelId="{808FB2E0-23C4-4DE7-9262-0A5EDF267FC3}" type="parTrans" cxnId="{13E57500-73C3-49A2-8494-0275A32CA9FE}">
      <dgm:prSet/>
      <dgm:spPr/>
      <dgm:t>
        <a:bodyPr/>
        <a:lstStyle/>
        <a:p>
          <a:endParaRPr lang="en-US"/>
        </a:p>
      </dgm:t>
    </dgm:pt>
    <dgm:pt modelId="{48EC51ED-2FBF-4E55-BA8E-53C051CD3721}" type="sibTrans" cxnId="{13E57500-73C3-49A2-8494-0275A32CA9FE}">
      <dgm:prSet/>
      <dgm:spPr/>
      <dgm:t>
        <a:bodyPr/>
        <a:lstStyle/>
        <a:p>
          <a:endParaRPr lang="en-US"/>
        </a:p>
      </dgm:t>
    </dgm:pt>
    <dgm:pt modelId="{0B65ED2B-284B-4B93-8F9C-16567D2DFF26}">
      <dgm:prSet phldrT="[Text]"/>
      <dgm:spPr>
        <a:ln>
          <a:solidFill>
            <a:srgbClr val="003300"/>
          </a:solidFill>
        </a:ln>
      </dgm:spPr>
      <dgm:t>
        <a:bodyPr/>
        <a:lstStyle/>
        <a:p>
          <a:r>
            <a:rPr lang="en-US" dirty="0"/>
            <a:t>Conventional</a:t>
          </a:r>
        </a:p>
      </dgm:t>
    </dgm:pt>
    <dgm:pt modelId="{2929A000-A7D9-44DF-83C3-0C2471A9CBAD}" type="parTrans" cxnId="{B50CC331-0CD2-4183-A86C-208E41154AC7}">
      <dgm:prSet/>
      <dgm:spPr/>
      <dgm:t>
        <a:bodyPr/>
        <a:lstStyle/>
        <a:p>
          <a:endParaRPr lang="en-US"/>
        </a:p>
      </dgm:t>
    </dgm:pt>
    <dgm:pt modelId="{D24A0A02-EEDA-4B1B-B44A-8A272A3F4859}" type="sibTrans" cxnId="{B50CC331-0CD2-4183-A86C-208E41154AC7}">
      <dgm:prSet/>
      <dgm:spPr/>
      <dgm:t>
        <a:bodyPr/>
        <a:lstStyle/>
        <a:p>
          <a:endParaRPr lang="en-US"/>
        </a:p>
      </dgm:t>
    </dgm:pt>
    <dgm:pt modelId="{364B06B4-95F3-4B8F-8FBA-48899E30A300}">
      <dgm:prSet phldrT="[Text]"/>
      <dgm:spPr>
        <a:ln>
          <a:solidFill>
            <a:srgbClr val="003300"/>
          </a:solidFill>
        </a:ln>
      </dgm:spPr>
      <dgm:t>
        <a:bodyPr/>
        <a:lstStyle/>
        <a:p>
          <a:r>
            <a:rPr lang="en-US" dirty="0"/>
            <a:t>Analog</a:t>
          </a:r>
        </a:p>
      </dgm:t>
    </dgm:pt>
    <dgm:pt modelId="{58A92C52-BC24-4C14-BEA5-41A72CA91986}" type="parTrans" cxnId="{9AF68A59-2150-4021-8D2C-C7DDF1E8FD49}">
      <dgm:prSet/>
      <dgm:spPr/>
      <dgm:t>
        <a:bodyPr/>
        <a:lstStyle/>
        <a:p>
          <a:endParaRPr lang="en-US"/>
        </a:p>
      </dgm:t>
    </dgm:pt>
    <dgm:pt modelId="{4E97C117-4D1D-444F-A417-E41F1895E452}" type="sibTrans" cxnId="{9AF68A59-2150-4021-8D2C-C7DDF1E8FD49}">
      <dgm:prSet/>
      <dgm:spPr/>
      <dgm:t>
        <a:bodyPr/>
        <a:lstStyle/>
        <a:p>
          <a:endParaRPr lang="en-US"/>
        </a:p>
      </dgm:t>
    </dgm:pt>
    <dgm:pt modelId="{B65F5125-3548-418B-86A1-A63240C6C258}">
      <dgm:prSet phldrT="[Text]"/>
      <dgm:spPr>
        <a:ln>
          <a:solidFill>
            <a:srgbClr val="003300"/>
          </a:solidFill>
        </a:ln>
      </dgm:spPr>
      <dgm:t>
        <a:bodyPr/>
        <a:lstStyle/>
        <a:p>
          <a:r>
            <a:rPr lang="en-US" dirty="0"/>
            <a:t>Digital</a:t>
          </a:r>
        </a:p>
      </dgm:t>
    </dgm:pt>
    <dgm:pt modelId="{093C1890-BEC6-4AC5-B1AB-85C86F0786C9}" type="parTrans" cxnId="{BF1660D0-A0C0-4DF5-A31B-26EFCA0A3962}">
      <dgm:prSet/>
      <dgm:spPr/>
      <dgm:t>
        <a:bodyPr/>
        <a:lstStyle/>
        <a:p>
          <a:endParaRPr lang="en-US"/>
        </a:p>
      </dgm:t>
    </dgm:pt>
    <dgm:pt modelId="{7385BBAD-6806-4604-8DE6-984AFEFF4C06}" type="sibTrans" cxnId="{BF1660D0-A0C0-4DF5-A31B-26EFCA0A3962}">
      <dgm:prSet/>
      <dgm:spPr/>
      <dgm:t>
        <a:bodyPr/>
        <a:lstStyle/>
        <a:p>
          <a:endParaRPr lang="en-US"/>
        </a:p>
      </dgm:t>
    </dgm:pt>
    <dgm:pt modelId="{E7631DF7-2E5F-4D7C-A747-B2D61A9ED2E0}">
      <dgm:prSet phldrT="[Text]"/>
      <dgm:spPr>
        <a:ln>
          <a:solidFill>
            <a:srgbClr val="003300"/>
          </a:solidFill>
        </a:ln>
      </dgm:spPr>
      <dgm:t>
        <a:bodyPr/>
        <a:lstStyle/>
        <a:p>
          <a:r>
            <a:rPr lang="en-US" dirty="0">
              <a:solidFill>
                <a:schemeClr val="bg1">
                  <a:lumMod val="65000"/>
                </a:schemeClr>
              </a:solidFill>
            </a:rPr>
            <a:t>Trunked</a:t>
          </a:r>
        </a:p>
      </dgm:t>
    </dgm:pt>
    <dgm:pt modelId="{3DCDA60F-6D97-4723-8843-544BB44A3E48}" type="parTrans" cxnId="{E8590133-B439-4342-82A0-3F361576D740}">
      <dgm:prSet/>
      <dgm:spPr/>
      <dgm:t>
        <a:bodyPr/>
        <a:lstStyle/>
        <a:p>
          <a:endParaRPr lang="en-US"/>
        </a:p>
      </dgm:t>
    </dgm:pt>
    <dgm:pt modelId="{65F64ECB-6EB2-49EA-9314-864DAE311AB6}" type="sibTrans" cxnId="{E8590133-B439-4342-82A0-3F361576D740}">
      <dgm:prSet/>
      <dgm:spPr/>
      <dgm:t>
        <a:bodyPr/>
        <a:lstStyle/>
        <a:p>
          <a:endParaRPr lang="en-US"/>
        </a:p>
      </dgm:t>
    </dgm:pt>
    <dgm:pt modelId="{51B77DCD-52EC-4BAC-8634-39E5F994D104}" type="pres">
      <dgm:prSet presAssocID="{E3C21B2A-7865-4281-A8B6-CCFF13614B68}" presName="hierChild1" presStyleCnt="0">
        <dgm:presLayoutVars>
          <dgm:chPref val="1"/>
          <dgm:dir/>
          <dgm:animOne val="branch"/>
          <dgm:animLvl val="lvl"/>
          <dgm:resizeHandles/>
        </dgm:presLayoutVars>
      </dgm:prSet>
      <dgm:spPr/>
    </dgm:pt>
    <dgm:pt modelId="{D57E0111-54C9-4365-969D-169DC61EE77B}" type="pres">
      <dgm:prSet presAssocID="{9AFB9BE5-E8DB-451F-8452-73957789850F}" presName="hierRoot1" presStyleCnt="0"/>
      <dgm:spPr/>
    </dgm:pt>
    <dgm:pt modelId="{6C0D585B-0C41-4A00-8C8D-EF67693190CE}" type="pres">
      <dgm:prSet presAssocID="{9AFB9BE5-E8DB-451F-8452-73957789850F}" presName="composite" presStyleCnt="0"/>
      <dgm:spPr/>
    </dgm:pt>
    <dgm:pt modelId="{653A7C8B-AD5D-4CFA-806C-72A76B6ECD63}" type="pres">
      <dgm:prSet presAssocID="{9AFB9BE5-E8DB-451F-8452-73957789850F}" presName="background" presStyleLbl="node0" presStyleIdx="0" presStyleCnt="1"/>
      <dgm:spPr>
        <a:solidFill>
          <a:srgbClr val="003300"/>
        </a:solidFill>
      </dgm:spPr>
    </dgm:pt>
    <dgm:pt modelId="{59389C45-976D-46FC-B519-714D8EEC585C}" type="pres">
      <dgm:prSet presAssocID="{9AFB9BE5-E8DB-451F-8452-73957789850F}" presName="text" presStyleLbl="fgAcc0" presStyleIdx="0" presStyleCnt="1">
        <dgm:presLayoutVars>
          <dgm:chPref val="3"/>
        </dgm:presLayoutVars>
      </dgm:prSet>
      <dgm:spPr/>
    </dgm:pt>
    <dgm:pt modelId="{03908884-36DC-4C04-B4CE-255F85C29F16}" type="pres">
      <dgm:prSet presAssocID="{9AFB9BE5-E8DB-451F-8452-73957789850F}" presName="hierChild2" presStyleCnt="0"/>
      <dgm:spPr/>
    </dgm:pt>
    <dgm:pt modelId="{E28A91E5-9124-48F4-ABAB-18BCB2030F57}" type="pres">
      <dgm:prSet presAssocID="{2929A000-A7D9-44DF-83C3-0C2471A9CBAD}" presName="Name10" presStyleLbl="parChTrans1D2" presStyleIdx="0" presStyleCnt="2"/>
      <dgm:spPr/>
    </dgm:pt>
    <dgm:pt modelId="{56BD0656-8C26-4E6C-A837-4F2C7ADB69CC}" type="pres">
      <dgm:prSet presAssocID="{0B65ED2B-284B-4B93-8F9C-16567D2DFF26}" presName="hierRoot2" presStyleCnt="0"/>
      <dgm:spPr/>
    </dgm:pt>
    <dgm:pt modelId="{E2596ECB-200E-4B92-B0A6-B13EA3AC9FCF}" type="pres">
      <dgm:prSet presAssocID="{0B65ED2B-284B-4B93-8F9C-16567D2DFF26}" presName="composite2" presStyleCnt="0"/>
      <dgm:spPr/>
    </dgm:pt>
    <dgm:pt modelId="{98043C66-EAED-4232-A1BB-0407CEA168D4}" type="pres">
      <dgm:prSet presAssocID="{0B65ED2B-284B-4B93-8F9C-16567D2DFF26}" presName="background2" presStyleLbl="node2" presStyleIdx="0" presStyleCnt="2"/>
      <dgm:spPr>
        <a:solidFill>
          <a:srgbClr val="003300"/>
        </a:solidFill>
      </dgm:spPr>
    </dgm:pt>
    <dgm:pt modelId="{076D4E96-D2E1-4098-9CFB-EC170DCD729B}" type="pres">
      <dgm:prSet presAssocID="{0B65ED2B-284B-4B93-8F9C-16567D2DFF26}" presName="text2" presStyleLbl="fgAcc2" presStyleIdx="0" presStyleCnt="2">
        <dgm:presLayoutVars>
          <dgm:chPref val="3"/>
        </dgm:presLayoutVars>
      </dgm:prSet>
      <dgm:spPr/>
    </dgm:pt>
    <dgm:pt modelId="{51F5632B-8E56-43BE-A1CD-CAAC30ECE46C}" type="pres">
      <dgm:prSet presAssocID="{0B65ED2B-284B-4B93-8F9C-16567D2DFF26}" presName="hierChild3" presStyleCnt="0"/>
      <dgm:spPr/>
    </dgm:pt>
    <dgm:pt modelId="{8C204AF7-2E8D-49F5-98EF-8C25CC421F16}" type="pres">
      <dgm:prSet presAssocID="{58A92C52-BC24-4C14-BEA5-41A72CA91986}" presName="Name17" presStyleLbl="parChTrans1D3" presStyleIdx="0" presStyleCnt="2"/>
      <dgm:spPr/>
    </dgm:pt>
    <dgm:pt modelId="{BA5CDD29-F4FE-4551-A907-C40ECAF06D01}" type="pres">
      <dgm:prSet presAssocID="{364B06B4-95F3-4B8F-8FBA-48899E30A300}" presName="hierRoot3" presStyleCnt="0"/>
      <dgm:spPr/>
    </dgm:pt>
    <dgm:pt modelId="{F9885BD4-B4BB-4461-BFE2-85571510C697}" type="pres">
      <dgm:prSet presAssocID="{364B06B4-95F3-4B8F-8FBA-48899E30A300}" presName="composite3" presStyleCnt="0"/>
      <dgm:spPr/>
    </dgm:pt>
    <dgm:pt modelId="{F4FFA93E-7E94-4CB0-919A-4A16ED247F43}" type="pres">
      <dgm:prSet presAssocID="{364B06B4-95F3-4B8F-8FBA-48899E30A300}" presName="background3" presStyleLbl="node3" presStyleIdx="0" presStyleCnt="2"/>
      <dgm:spPr>
        <a:solidFill>
          <a:srgbClr val="003300"/>
        </a:solidFill>
      </dgm:spPr>
    </dgm:pt>
    <dgm:pt modelId="{A4F49741-F545-4D5E-8A85-59F86D4A10E4}" type="pres">
      <dgm:prSet presAssocID="{364B06B4-95F3-4B8F-8FBA-48899E30A300}" presName="text3" presStyleLbl="fgAcc3" presStyleIdx="0" presStyleCnt="2">
        <dgm:presLayoutVars>
          <dgm:chPref val="3"/>
        </dgm:presLayoutVars>
      </dgm:prSet>
      <dgm:spPr/>
    </dgm:pt>
    <dgm:pt modelId="{27831786-A2B2-46A9-BBCF-2F664112BC03}" type="pres">
      <dgm:prSet presAssocID="{364B06B4-95F3-4B8F-8FBA-48899E30A300}" presName="hierChild4" presStyleCnt="0"/>
      <dgm:spPr/>
    </dgm:pt>
    <dgm:pt modelId="{3540BD36-9092-4D50-89D8-503C7C169FEA}" type="pres">
      <dgm:prSet presAssocID="{093C1890-BEC6-4AC5-B1AB-85C86F0786C9}" presName="Name17" presStyleLbl="parChTrans1D3" presStyleIdx="1" presStyleCnt="2"/>
      <dgm:spPr/>
    </dgm:pt>
    <dgm:pt modelId="{84CBC645-3C12-41C4-9517-6ABDBD3AF3CA}" type="pres">
      <dgm:prSet presAssocID="{B65F5125-3548-418B-86A1-A63240C6C258}" presName="hierRoot3" presStyleCnt="0"/>
      <dgm:spPr/>
    </dgm:pt>
    <dgm:pt modelId="{77C606E9-46DA-4DCB-B9F8-EA4A38D5CF1E}" type="pres">
      <dgm:prSet presAssocID="{B65F5125-3548-418B-86A1-A63240C6C258}" presName="composite3" presStyleCnt="0"/>
      <dgm:spPr/>
    </dgm:pt>
    <dgm:pt modelId="{07E9C4D5-42F4-4AD8-810E-3419216A7329}" type="pres">
      <dgm:prSet presAssocID="{B65F5125-3548-418B-86A1-A63240C6C258}" presName="background3" presStyleLbl="node3" presStyleIdx="1" presStyleCnt="2"/>
      <dgm:spPr>
        <a:solidFill>
          <a:srgbClr val="003300"/>
        </a:solidFill>
      </dgm:spPr>
    </dgm:pt>
    <dgm:pt modelId="{015C2AEE-9487-4CC5-8F1A-30C65C12E91F}" type="pres">
      <dgm:prSet presAssocID="{B65F5125-3548-418B-86A1-A63240C6C258}" presName="text3" presStyleLbl="fgAcc3" presStyleIdx="1" presStyleCnt="2" custLinFactNeighborX="3825" custLinFactNeighborY="-1974">
        <dgm:presLayoutVars>
          <dgm:chPref val="3"/>
        </dgm:presLayoutVars>
      </dgm:prSet>
      <dgm:spPr/>
    </dgm:pt>
    <dgm:pt modelId="{8D83FEDF-37DF-448C-B05B-878A5B18A511}" type="pres">
      <dgm:prSet presAssocID="{B65F5125-3548-418B-86A1-A63240C6C258}" presName="hierChild4" presStyleCnt="0"/>
      <dgm:spPr/>
    </dgm:pt>
    <dgm:pt modelId="{43A26328-67FE-41FA-84FB-3FA854F37B9A}" type="pres">
      <dgm:prSet presAssocID="{3DCDA60F-6D97-4723-8843-544BB44A3E48}" presName="Name10" presStyleLbl="parChTrans1D2" presStyleIdx="1" presStyleCnt="2"/>
      <dgm:spPr/>
    </dgm:pt>
    <dgm:pt modelId="{B3303BFF-F82B-4757-AE3A-00252516F61B}" type="pres">
      <dgm:prSet presAssocID="{E7631DF7-2E5F-4D7C-A747-B2D61A9ED2E0}" presName="hierRoot2" presStyleCnt="0"/>
      <dgm:spPr/>
    </dgm:pt>
    <dgm:pt modelId="{F17A430A-D2C3-4F72-99E6-94095CB7ACE0}" type="pres">
      <dgm:prSet presAssocID="{E7631DF7-2E5F-4D7C-A747-B2D61A9ED2E0}" presName="composite2" presStyleCnt="0"/>
      <dgm:spPr/>
    </dgm:pt>
    <dgm:pt modelId="{80E20B35-BB1B-480E-BAEF-5A8DCEADE86F}" type="pres">
      <dgm:prSet presAssocID="{E7631DF7-2E5F-4D7C-A747-B2D61A9ED2E0}" presName="background2" presStyleLbl="node2" presStyleIdx="1" presStyleCnt="2"/>
      <dgm:spPr>
        <a:solidFill>
          <a:srgbClr val="003300"/>
        </a:solidFill>
      </dgm:spPr>
    </dgm:pt>
    <dgm:pt modelId="{5A5D4008-EC4E-4FAE-8F7E-1C91DCA3C051}" type="pres">
      <dgm:prSet presAssocID="{E7631DF7-2E5F-4D7C-A747-B2D61A9ED2E0}" presName="text2" presStyleLbl="fgAcc2" presStyleIdx="1" presStyleCnt="2" custLinFactNeighborX="77706" custLinFactNeighborY="9198">
        <dgm:presLayoutVars>
          <dgm:chPref val="3"/>
        </dgm:presLayoutVars>
      </dgm:prSet>
      <dgm:spPr/>
    </dgm:pt>
    <dgm:pt modelId="{5CC7D02E-4687-440C-B1ED-23B3BD8B2D8D}" type="pres">
      <dgm:prSet presAssocID="{E7631DF7-2E5F-4D7C-A747-B2D61A9ED2E0}" presName="hierChild3" presStyleCnt="0"/>
      <dgm:spPr/>
    </dgm:pt>
  </dgm:ptLst>
  <dgm:cxnLst>
    <dgm:cxn modelId="{13E57500-73C3-49A2-8494-0275A32CA9FE}" srcId="{E3C21B2A-7865-4281-A8B6-CCFF13614B68}" destId="{9AFB9BE5-E8DB-451F-8452-73957789850F}" srcOrd="0" destOrd="0" parTransId="{808FB2E0-23C4-4DE7-9262-0A5EDF267FC3}" sibTransId="{48EC51ED-2FBF-4E55-BA8E-53C051CD3721}"/>
    <dgm:cxn modelId="{0F75391A-1861-472B-AB7A-7ABE6EE15800}" type="presOf" srcId="{2929A000-A7D9-44DF-83C3-0C2471A9CBAD}" destId="{E28A91E5-9124-48F4-ABAB-18BCB2030F57}" srcOrd="0" destOrd="0" presId="urn:microsoft.com/office/officeart/2005/8/layout/hierarchy1"/>
    <dgm:cxn modelId="{B50CC331-0CD2-4183-A86C-208E41154AC7}" srcId="{9AFB9BE5-E8DB-451F-8452-73957789850F}" destId="{0B65ED2B-284B-4B93-8F9C-16567D2DFF26}" srcOrd="0" destOrd="0" parTransId="{2929A000-A7D9-44DF-83C3-0C2471A9CBAD}" sibTransId="{D24A0A02-EEDA-4B1B-B44A-8A272A3F4859}"/>
    <dgm:cxn modelId="{E8590133-B439-4342-82A0-3F361576D740}" srcId="{9AFB9BE5-E8DB-451F-8452-73957789850F}" destId="{E7631DF7-2E5F-4D7C-A747-B2D61A9ED2E0}" srcOrd="1" destOrd="0" parTransId="{3DCDA60F-6D97-4723-8843-544BB44A3E48}" sibTransId="{65F64ECB-6EB2-49EA-9314-864DAE311AB6}"/>
    <dgm:cxn modelId="{7F28303C-0AE2-4038-B356-4B18A4FA8411}" type="presOf" srcId="{3DCDA60F-6D97-4723-8843-544BB44A3E48}" destId="{43A26328-67FE-41FA-84FB-3FA854F37B9A}" srcOrd="0" destOrd="0" presId="urn:microsoft.com/office/officeart/2005/8/layout/hierarchy1"/>
    <dgm:cxn modelId="{9099C960-841F-4875-821D-EC4F1BD9628C}" type="presOf" srcId="{0B65ED2B-284B-4B93-8F9C-16567D2DFF26}" destId="{076D4E96-D2E1-4098-9CFB-EC170DCD729B}" srcOrd="0" destOrd="0" presId="urn:microsoft.com/office/officeart/2005/8/layout/hierarchy1"/>
    <dgm:cxn modelId="{D673F465-BC8E-4614-BD41-C72297C4C63C}" type="presOf" srcId="{B65F5125-3548-418B-86A1-A63240C6C258}" destId="{015C2AEE-9487-4CC5-8F1A-30C65C12E91F}" srcOrd="0" destOrd="0" presId="urn:microsoft.com/office/officeart/2005/8/layout/hierarchy1"/>
    <dgm:cxn modelId="{02985D54-A3EE-4CE0-954D-A23E5E170227}" type="presOf" srcId="{58A92C52-BC24-4C14-BEA5-41A72CA91986}" destId="{8C204AF7-2E8D-49F5-98EF-8C25CC421F16}" srcOrd="0" destOrd="0" presId="urn:microsoft.com/office/officeart/2005/8/layout/hierarchy1"/>
    <dgm:cxn modelId="{9AF68A59-2150-4021-8D2C-C7DDF1E8FD49}" srcId="{0B65ED2B-284B-4B93-8F9C-16567D2DFF26}" destId="{364B06B4-95F3-4B8F-8FBA-48899E30A300}" srcOrd="0" destOrd="0" parTransId="{58A92C52-BC24-4C14-BEA5-41A72CA91986}" sibTransId="{4E97C117-4D1D-444F-A417-E41F1895E452}"/>
    <dgm:cxn modelId="{5EF7487E-B59A-432A-8F2F-335273EFC995}" type="presOf" srcId="{E7631DF7-2E5F-4D7C-A747-B2D61A9ED2E0}" destId="{5A5D4008-EC4E-4FAE-8F7E-1C91DCA3C051}" srcOrd="0" destOrd="0" presId="urn:microsoft.com/office/officeart/2005/8/layout/hierarchy1"/>
    <dgm:cxn modelId="{38352C96-BBFE-42D8-989E-440049B59ED7}" type="presOf" srcId="{093C1890-BEC6-4AC5-B1AB-85C86F0786C9}" destId="{3540BD36-9092-4D50-89D8-503C7C169FEA}" srcOrd="0" destOrd="0" presId="urn:microsoft.com/office/officeart/2005/8/layout/hierarchy1"/>
    <dgm:cxn modelId="{B2119CC8-F336-4EB0-9C0B-18979C11B8FD}" type="presOf" srcId="{9AFB9BE5-E8DB-451F-8452-73957789850F}" destId="{59389C45-976D-46FC-B519-714D8EEC585C}" srcOrd="0" destOrd="0" presId="urn:microsoft.com/office/officeart/2005/8/layout/hierarchy1"/>
    <dgm:cxn modelId="{D4E7F8CB-AD9E-4901-AA2C-CF4459974555}" type="presOf" srcId="{364B06B4-95F3-4B8F-8FBA-48899E30A300}" destId="{A4F49741-F545-4D5E-8A85-59F86D4A10E4}" srcOrd="0" destOrd="0" presId="urn:microsoft.com/office/officeart/2005/8/layout/hierarchy1"/>
    <dgm:cxn modelId="{BF1660D0-A0C0-4DF5-A31B-26EFCA0A3962}" srcId="{0B65ED2B-284B-4B93-8F9C-16567D2DFF26}" destId="{B65F5125-3548-418B-86A1-A63240C6C258}" srcOrd="1" destOrd="0" parTransId="{093C1890-BEC6-4AC5-B1AB-85C86F0786C9}" sibTransId="{7385BBAD-6806-4604-8DE6-984AFEFF4C06}"/>
    <dgm:cxn modelId="{C5A9D8E6-2516-482D-8A27-CA83F78719FD}" type="presOf" srcId="{E3C21B2A-7865-4281-A8B6-CCFF13614B68}" destId="{51B77DCD-52EC-4BAC-8634-39E5F994D104}" srcOrd="0" destOrd="0" presId="urn:microsoft.com/office/officeart/2005/8/layout/hierarchy1"/>
    <dgm:cxn modelId="{F3424E8D-759E-4FDE-B7A0-34E35C9A8E49}" type="presParOf" srcId="{51B77DCD-52EC-4BAC-8634-39E5F994D104}" destId="{D57E0111-54C9-4365-969D-169DC61EE77B}" srcOrd="0" destOrd="0" presId="urn:microsoft.com/office/officeart/2005/8/layout/hierarchy1"/>
    <dgm:cxn modelId="{DBD0543C-9271-4065-9969-4EED9E9C3651}" type="presParOf" srcId="{D57E0111-54C9-4365-969D-169DC61EE77B}" destId="{6C0D585B-0C41-4A00-8C8D-EF67693190CE}" srcOrd="0" destOrd="0" presId="urn:microsoft.com/office/officeart/2005/8/layout/hierarchy1"/>
    <dgm:cxn modelId="{540B89FC-CD18-4CCE-B188-50B443A9A617}" type="presParOf" srcId="{6C0D585B-0C41-4A00-8C8D-EF67693190CE}" destId="{653A7C8B-AD5D-4CFA-806C-72A76B6ECD63}" srcOrd="0" destOrd="0" presId="urn:microsoft.com/office/officeart/2005/8/layout/hierarchy1"/>
    <dgm:cxn modelId="{637E59C2-C374-4491-BB84-78079576C3AA}" type="presParOf" srcId="{6C0D585B-0C41-4A00-8C8D-EF67693190CE}" destId="{59389C45-976D-46FC-B519-714D8EEC585C}" srcOrd="1" destOrd="0" presId="urn:microsoft.com/office/officeart/2005/8/layout/hierarchy1"/>
    <dgm:cxn modelId="{554EEA9B-A0D8-43A5-8885-BA4C106ACA15}" type="presParOf" srcId="{D57E0111-54C9-4365-969D-169DC61EE77B}" destId="{03908884-36DC-4C04-B4CE-255F85C29F16}" srcOrd="1" destOrd="0" presId="urn:microsoft.com/office/officeart/2005/8/layout/hierarchy1"/>
    <dgm:cxn modelId="{A560E69C-6C1B-497F-AD51-B3708DC4D1E3}" type="presParOf" srcId="{03908884-36DC-4C04-B4CE-255F85C29F16}" destId="{E28A91E5-9124-48F4-ABAB-18BCB2030F57}" srcOrd="0" destOrd="0" presId="urn:microsoft.com/office/officeart/2005/8/layout/hierarchy1"/>
    <dgm:cxn modelId="{80D5C71B-97F3-4C33-9D64-C186879BF59C}" type="presParOf" srcId="{03908884-36DC-4C04-B4CE-255F85C29F16}" destId="{56BD0656-8C26-4E6C-A837-4F2C7ADB69CC}" srcOrd="1" destOrd="0" presId="urn:microsoft.com/office/officeart/2005/8/layout/hierarchy1"/>
    <dgm:cxn modelId="{BBF460BC-504E-4A70-A017-30369C2D233C}" type="presParOf" srcId="{56BD0656-8C26-4E6C-A837-4F2C7ADB69CC}" destId="{E2596ECB-200E-4B92-B0A6-B13EA3AC9FCF}" srcOrd="0" destOrd="0" presId="urn:microsoft.com/office/officeart/2005/8/layout/hierarchy1"/>
    <dgm:cxn modelId="{33CD6EE8-A6F0-420E-AD35-32DC8AE04216}" type="presParOf" srcId="{E2596ECB-200E-4B92-B0A6-B13EA3AC9FCF}" destId="{98043C66-EAED-4232-A1BB-0407CEA168D4}" srcOrd="0" destOrd="0" presId="urn:microsoft.com/office/officeart/2005/8/layout/hierarchy1"/>
    <dgm:cxn modelId="{754067FC-3CF8-47C5-B17E-76AAD2D6A7DE}" type="presParOf" srcId="{E2596ECB-200E-4B92-B0A6-B13EA3AC9FCF}" destId="{076D4E96-D2E1-4098-9CFB-EC170DCD729B}" srcOrd="1" destOrd="0" presId="urn:microsoft.com/office/officeart/2005/8/layout/hierarchy1"/>
    <dgm:cxn modelId="{8706D836-53CB-4CAE-8F44-218D01C97C45}" type="presParOf" srcId="{56BD0656-8C26-4E6C-A837-4F2C7ADB69CC}" destId="{51F5632B-8E56-43BE-A1CD-CAAC30ECE46C}" srcOrd="1" destOrd="0" presId="urn:microsoft.com/office/officeart/2005/8/layout/hierarchy1"/>
    <dgm:cxn modelId="{62FC0039-4926-4831-B4F2-D328B2A75826}" type="presParOf" srcId="{51F5632B-8E56-43BE-A1CD-CAAC30ECE46C}" destId="{8C204AF7-2E8D-49F5-98EF-8C25CC421F16}" srcOrd="0" destOrd="0" presId="urn:microsoft.com/office/officeart/2005/8/layout/hierarchy1"/>
    <dgm:cxn modelId="{91BA9BF6-6346-4CFA-B936-4918F95B8879}" type="presParOf" srcId="{51F5632B-8E56-43BE-A1CD-CAAC30ECE46C}" destId="{BA5CDD29-F4FE-4551-A907-C40ECAF06D01}" srcOrd="1" destOrd="0" presId="urn:microsoft.com/office/officeart/2005/8/layout/hierarchy1"/>
    <dgm:cxn modelId="{6868A119-761C-4E56-9AB8-94AF9A37D6C6}" type="presParOf" srcId="{BA5CDD29-F4FE-4551-A907-C40ECAF06D01}" destId="{F9885BD4-B4BB-4461-BFE2-85571510C697}" srcOrd="0" destOrd="0" presId="urn:microsoft.com/office/officeart/2005/8/layout/hierarchy1"/>
    <dgm:cxn modelId="{0DAFB88B-D184-4A74-A3A4-1E1F480209A9}" type="presParOf" srcId="{F9885BD4-B4BB-4461-BFE2-85571510C697}" destId="{F4FFA93E-7E94-4CB0-919A-4A16ED247F43}" srcOrd="0" destOrd="0" presId="urn:microsoft.com/office/officeart/2005/8/layout/hierarchy1"/>
    <dgm:cxn modelId="{C1FE6BB5-5DDA-4B0D-80A1-3BF0A776262A}" type="presParOf" srcId="{F9885BD4-B4BB-4461-BFE2-85571510C697}" destId="{A4F49741-F545-4D5E-8A85-59F86D4A10E4}" srcOrd="1" destOrd="0" presId="urn:microsoft.com/office/officeart/2005/8/layout/hierarchy1"/>
    <dgm:cxn modelId="{FE7E917B-E92E-46BB-B294-0CB700B7ECE7}" type="presParOf" srcId="{BA5CDD29-F4FE-4551-A907-C40ECAF06D01}" destId="{27831786-A2B2-46A9-BBCF-2F664112BC03}" srcOrd="1" destOrd="0" presId="urn:microsoft.com/office/officeart/2005/8/layout/hierarchy1"/>
    <dgm:cxn modelId="{1F800BA2-2AAD-493F-B4C8-8F09EB46A3A8}" type="presParOf" srcId="{51F5632B-8E56-43BE-A1CD-CAAC30ECE46C}" destId="{3540BD36-9092-4D50-89D8-503C7C169FEA}" srcOrd="2" destOrd="0" presId="urn:microsoft.com/office/officeart/2005/8/layout/hierarchy1"/>
    <dgm:cxn modelId="{52876AAD-0803-4CE6-AB78-EA2727B4D6C8}" type="presParOf" srcId="{51F5632B-8E56-43BE-A1CD-CAAC30ECE46C}" destId="{84CBC645-3C12-41C4-9517-6ABDBD3AF3CA}" srcOrd="3" destOrd="0" presId="urn:microsoft.com/office/officeart/2005/8/layout/hierarchy1"/>
    <dgm:cxn modelId="{85E957AF-E4EC-4F71-9BAB-AAB7C6FEB9C1}" type="presParOf" srcId="{84CBC645-3C12-41C4-9517-6ABDBD3AF3CA}" destId="{77C606E9-46DA-4DCB-B9F8-EA4A38D5CF1E}" srcOrd="0" destOrd="0" presId="urn:microsoft.com/office/officeart/2005/8/layout/hierarchy1"/>
    <dgm:cxn modelId="{955155F2-0168-4600-9758-85965C28B331}" type="presParOf" srcId="{77C606E9-46DA-4DCB-B9F8-EA4A38D5CF1E}" destId="{07E9C4D5-42F4-4AD8-810E-3419216A7329}" srcOrd="0" destOrd="0" presId="urn:microsoft.com/office/officeart/2005/8/layout/hierarchy1"/>
    <dgm:cxn modelId="{29F972BD-0032-4565-9108-0EB05227CA4A}" type="presParOf" srcId="{77C606E9-46DA-4DCB-B9F8-EA4A38D5CF1E}" destId="{015C2AEE-9487-4CC5-8F1A-30C65C12E91F}" srcOrd="1" destOrd="0" presId="urn:microsoft.com/office/officeart/2005/8/layout/hierarchy1"/>
    <dgm:cxn modelId="{55C57DF4-5D0C-4905-9EBB-A4A3A6E24DAA}" type="presParOf" srcId="{84CBC645-3C12-41C4-9517-6ABDBD3AF3CA}" destId="{8D83FEDF-37DF-448C-B05B-878A5B18A511}" srcOrd="1" destOrd="0" presId="urn:microsoft.com/office/officeart/2005/8/layout/hierarchy1"/>
    <dgm:cxn modelId="{BE37ADF1-4417-4195-8A80-FB80AF30BA42}" type="presParOf" srcId="{03908884-36DC-4C04-B4CE-255F85C29F16}" destId="{43A26328-67FE-41FA-84FB-3FA854F37B9A}" srcOrd="2" destOrd="0" presId="urn:microsoft.com/office/officeart/2005/8/layout/hierarchy1"/>
    <dgm:cxn modelId="{7C131A04-C331-4C18-BC95-00E0108AF0BD}" type="presParOf" srcId="{03908884-36DC-4C04-B4CE-255F85C29F16}" destId="{B3303BFF-F82B-4757-AE3A-00252516F61B}" srcOrd="3" destOrd="0" presId="urn:microsoft.com/office/officeart/2005/8/layout/hierarchy1"/>
    <dgm:cxn modelId="{8BCF159C-FB4A-45A8-B8F0-B1E4230B2837}" type="presParOf" srcId="{B3303BFF-F82B-4757-AE3A-00252516F61B}" destId="{F17A430A-D2C3-4F72-99E6-94095CB7ACE0}" srcOrd="0" destOrd="0" presId="urn:microsoft.com/office/officeart/2005/8/layout/hierarchy1"/>
    <dgm:cxn modelId="{4E009387-8B1F-4125-8D2A-560946F7512D}" type="presParOf" srcId="{F17A430A-D2C3-4F72-99E6-94095CB7ACE0}" destId="{80E20B35-BB1B-480E-BAEF-5A8DCEADE86F}" srcOrd="0" destOrd="0" presId="urn:microsoft.com/office/officeart/2005/8/layout/hierarchy1"/>
    <dgm:cxn modelId="{F4E1510C-EA53-4350-8C3A-6DDC616A96CD}" type="presParOf" srcId="{F17A430A-D2C3-4F72-99E6-94095CB7ACE0}" destId="{5A5D4008-EC4E-4FAE-8F7E-1C91DCA3C051}" srcOrd="1" destOrd="0" presId="urn:microsoft.com/office/officeart/2005/8/layout/hierarchy1"/>
    <dgm:cxn modelId="{80AB353D-EF32-43E6-A59C-B1EBE6D55BC2}" type="presParOf" srcId="{B3303BFF-F82B-4757-AE3A-00252516F61B}" destId="{5CC7D02E-4687-440C-B1ED-23B3BD8B2D8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C21B2A-7865-4281-A8B6-CCFF13614B6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AFB9BE5-E8DB-451F-8452-73957789850F}">
      <dgm:prSet phldrT="[Text]"/>
      <dgm:spPr>
        <a:ln>
          <a:solidFill>
            <a:srgbClr val="003300"/>
          </a:solidFill>
        </a:ln>
      </dgm:spPr>
      <dgm:t>
        <a:bodyPr/>
        <a:lstStyle/>
        <a:p>
          <a:r>
            <a:rPr lang="en-US" dirty="0"/>
            <a:t>P25</a:t>
          </a:r>
        </a:p>
      </dgm:t>
    </dgm:pt>
    <dgm:pt modelId="{808FB2E0-23C4-4DE7-9262-0A5EDF267FC3}" type="parTrans" cxnId="{13E57500-73C3-49A2-8494-0275A32CA9FE}">
      <dgm:prSet/>
      <dgm:spPr/>
      <dgm:t>
        <a:bodyPr/>
        <a:lstStyle/>
        <a:p>
          <a:endParaRPr lang="en-US"/>
        </a:p>
      </dgm:t>
    </dgm:pt>
    <dgm:pt modelId="{48EC51ED-2FBF-4E55-BA8E-53C051CD3721}" type="sibTrans" cxnId="{13E57500-73C3-49A2-8494-0275A32CA9FE}">
      <dgm:prSet/>
      <dgm:spPr/>
      <dgm:t>
        <a:bodyPr/>
        <a:lstStyle/>
        <a:p>
          <a:endParaRPr lang="en-US"/>
        </a:p>
      </dgm:t>
    </dgm:pt>
    <dgm:pt modelId="{0B65ED2B-284B-4B93-8F9C-16567D2DFF26}">
      <dgm:prSet phldrT="[Text]"/>
      <dgm:spPr>
        <a:ln>
          <a:solidFill>
            <a:srgbClr val="003300"/>
          </a:solidFill>
        </a:ln>
      </dgm:spPr>
      <dgm:t>
        <a:bodyPr/>
        <a:lstStyle/>
        <a:p>
          <a:r>
            <a:rPr lang="en-US" dirty="0">
              <a:solidFill>
                <a:schemeClr val="bg1">
                  <a:lumMod val="75000"/>
                </a:schemeClr>
              </a:solidFill>
            </a:rPr>
            <a:t>Conventional</a:t>
          </a:r>
        </a:p>
      </dgm:t>
    </dgm:pt>
    <dgm:pt modelId="{2929A000-A7D9-44DF-83C3-0C2471A9CBAD}" type="parTrans" cxnId="{B50CC331-0CD2-4183-A86C-208E41154AC7}">
      <dgm:prSet/>
      <dgm:spPr/>
      <dgm:t>
        <a:bodyPr/>
        <a:lstStyle/>
        <a:p>
          <a:endParaRPr lang="en-US"/>
        </a:p>
      </dgm:t>
    </dgm:pt>
    <dgm:pt modelId="{D24A0A02-EEDA-4B1B-B44A-8A272A3F4859}" type="sibTrans" cxnId="{B50CC331-0CD2-4183-A86C-208E41154AC7}">
      <dgm:prSet/>
      <dgm:spPr/>
      <dgm:t>
        <a:bodyPr/>
        <a:lstStyle/>
        <a:p>
          <a:endParaRPr lang="en-US"/>
        </a:p>
      </dgm:t>
    </dgm:pt>
    <dgm:pt modelId="{364B06B4-95F3-4B8F-8FBA-48899E30A300}">
      <dgm:prSet phldrT="[Text]"/>
      <dgm:spPr>
        <a:ln>
          <a:solidFill>
            <a:srgbClr val="003300"/>
          </a:solidFill>
        </a:ln>
      </dgm:spPr>
      <dgm:t>
        <a:bodyPr/>
        <a:lstStyle/>
        <a:p>
          <a:r>
            <a:rPr lang="en-US" dirty="0">
              <a:solidFill>
                <a:schemeClr val="bg1">
                  <a:lumMod val="65000"/>
                </a:schemeClr>
              </a:solidFill>
            </a:rPr>
            <a:t>Analog</a:t>
          </a:r>
        </a:p>
      </dgm:t>
    </dgm:pt>
    <dgm:pt modelId="{58A92C52-BC24-4C14-BEA5-41A72CA91986}" type="parTrans" cxnId="{9AF68A59-2150-4021-8D2C-C7DDF1E8FD49}">
      <dgm:prSet/>
      <dgm:spPr/>
      <dgm:t>
        <a:bodyPr/>
        <a:lstStyle/>
        <a:p>
          <a:endParaRPr lang="en-US"/>
        </a:p>
      </dgm:t>
    </dgm:pt>
    <dgm:pt modelId="{4E97C117-4D1D-444F-A417-E41F1895E452}" type="sibTrans" cxnId="{9AF68A59-2150-4021-8D2C-C7DDF1E8FD49}">
      <dgm:prSet/>
      <dgm:spPr/>
      <dgm:t>
        <a:bodyPr/>
        <a:lstStyle/>
        <a:p>
          <a:endParaRPr lang="en-US"/>
        </a:p>
      </dgm:t>
    </dgm:pt>
    <dgm:pt modelId="{B65F5125-3548-418B-86A1-A63240C6C258}">
      <dgm:prSet phldrT="[Text]"/>
      <dgm:spPr>
        <a:ln>
          <a:solidFill>
            <a:srgbClr val="003300"/>
          </a:solidFill>
        </a:ln>
      </dgm:spPr>
      <dgm:t>
        <a:bodyPr/>
        <a:lstStyle/>
        <a:p>
          <a:r>
            <a:rPr lang="en-US" dirty="0">
              <a:solidFill>
                <a:schemeClr val="bg1">
                  <a:lumMod val="75000"/>
                </a:schemeClr>
              </a:solidFill>
            </a:rPr>
            <a:t>Digital</a:t>
          </a:r>
        </a:p>
      </dgm:t>
    </dgm:pt>
    <dgm:pt modelId="{093C1890-BEC6-4AC5-B1AB-85C86F0786C9}" type="parTrans" cxnId="{BF1660D0-A0C0-4DF5-A31B-26EFCA0A3962}">
      <dgm:prSet/>
      <dgm:spPr/>
      <dgm:t>
        <a:bodyPr/>
        <a:lstStyle/>
        <a:p>
          <a:endParaRPr lang="en-US"/>
        </a:p>
      </dgm:t>
    </dgm:pt>
    <dgm:pt modelId="{7385BBAD-6806-4604-8DE6-984AFEFF4C06}" type="sibTrans" cxnId="{BF1660D0-A0C0-4DF5-A31B-26EFCA0A3962}">
      <dgm:prSet/>
      <dgm:spPr/>
      <dgm:t>
        <a:bodyPr/>
        <a:lstStyle/>
        <a:p>
          <a:endParaRPr lang="en-US"/>
        </a:p>
      </dgm:t>
    </dgm:pt>
    <dgm:pt modelId="{E7631DF7-2E5F-4D7C-A747-B2D61A9ED2E0}">
      <dgm:prSet phldrT="[Text]"/>
      <dgm:spPr>
        <a:ln>
          <a:solidFill>
            <a:srgbClr val="003300"/>
          </a:solidFill>
        </a:ln>
      </dgm:spPr>
      <dgm:t>
        <a:bodyPr/>
        <a:lstStyle/>
        <a:p>
          <a:r>
            <a:rPr lang="en-US" dirty="0">
              <a:solidFill>
                <a:schemeClr val="tx1"/>
              </a:solidFill>
            </a:rPr>
            <a:t>Trunked</a:t>
          </a:r>
        </a:p>
      </dgm:t>
    </dgm:pt>
    <dgm:pt modelId="{3DCDA60F-6D97-4723-8843-544BB44A3E48}" type="parTrans" cxnId="{E8590133-B439-4342-82A0-3F361576D740}">
      <dgm:prSet/>
      <dgm:spPr/>
      <dgm:t>
        <a:bodyPr/>
        <a:lstStyle/>
        <a:p>
          <a:endParaRPr lang="en-US"/>
        </a:p>
      </dgm:t>
    </dgm:pt>
    <dgm:pt modelId="{65F64ECB-6EB2-49EA-9314-864DAE311AB6}" type="sibTrans" cxnId="{E8590133-B439-4342-82A0-3F361576D740}">
      <dgm:prSet/>
      <dgm:spPr/>
      <dgm:t>
        <a:bodyPr/>
        <a:lstStyle/>
        <a:p>
          <a:endParaRPr lang="en-US"/>
        </a:p>
      </dgm:t>
    </dgm:pt>
    <dgm:pt modelId="{51B77DCD-52EC-4BAC-8634-39E5F994D104}" type="pres">
      <dgm:prSet presAssocID="{E3C21B2A-7865-4281-A8B6-CCFF13614B68}" presName="hierChild1" presStyleCnt="0">
        <dgm:presLayoutVars>
          <dgm:chPref val="1"/>
          <dgm:dir/>
          <dgm:animOne val="branch"/>
          <dgm:animLvl val="lvl"/>
          <dgm:resizeHandles/>
        </dgm:presLayoutVars>
      </dgm:prSet>
      <dgm:spPr/>
    </dgm:pt>
    <dgm:pt modelId="{D57E0111-54C9-4365-969D-169DC61EE77B}" type="pres">
      <dgm:prSet presAssocID="{9AFB9BE5-E8DB-451F-8452-73957789850F}" presName="hierRoot1" presStyleCnt="0"/>
      <dgm:spPr/>
    </dgm:pt>
    <dgm:pt modelId="{6C0D585B-0C41-4A00-8C8D-EF67693190CE}" type="pres">
      <dgm:prSet presAssocID="{9AFB9BE5-E8DB-451F-8452-73957789850F}" presName="composite" presStyleCnt="0"/>
      <dgm:spPr/>
    </dgm:pt>
    <dgm:pt modelId="{653A7C8B-AD5D-4CFA-806C-72A76B6ECD63}" type="pres">
      <dgm:prSet presAssocID="{9AFB9BE5-E8DB-451F-8452-73957789850F}" presName="background" presStyleLbl="node0" presStyleIdx="0" presStyleCnt="1"/>
      <dgm:spPr>
        <a:solidFill>
          <a:srgbClr val="003300"/>
        </a:solidFill>
      </dgm:spPr>
    </dgm:pt>
    <dgm:pt modelId="{59389C45-976D-46FC-B519-714D8EEC585C}" type="pres">
      <dgm:prSet presAssocID="{9AFB9BE5-E8DB-451F-8452-73957789850F}" presName="text" presStyleLbl="fgAcc0" presStyleIdx="0" presStyleCnt="1" custLinFactNeighborX="-7269" custLinFactNeighborY="11287">
        <dgm:presLayoutVars>
          <dgm:chPref val="3"/>
        </dgm:presLayoutVars>
      </dgm:prSet>
      <dgm:spPr/>
    </dgm:pt>
    <dgm:pt modelId="{03908884-36DC-4C04-B4CE-255F85C29F16}" type="pres">
      <dgm:prSet presAssocID="{9AFB9BE5-E8DB-451F-8452-73957789850F}" presName="hierChild2" presStyleCnt="0"/>
      <dgm:spPr/>
    </dgm:pt>
    <dgm:pt modelId="{E28A91E5-9124-48F4-ABAB-18BCB2030F57}" type="pres">
      <dgm:prSet presAssocID="{2929A000-A7D9-44DF-83C3-0C2471A9CBAD}" presName="Name10" presStyleLbl="parChTrans1D2" presStyleIdx="0" presStyleCnt="2"/>
      <dgm:spPr/>
    </dgm:pt>
    <dgm:pt modelId="{56BD0656-8C26-4E6C-A837-4F2C7ADB69CC}" type="pres">
      <dgm:prSet presAssocID="{0B65ED2B-284B-4B93-8F9C-16567D2DFF26}" presName="hierRoot2" presStyleCnt="0"/>
      <dgm:spPr/>
    </dgm:pt>
    <dgm:pt modelId="{E2596ECB-200E-4B92-B0A6-B13EA3AC9FCF}" type="pres">
      <dgm:prSet presAssocID="{0B65ED2B-284B-4B93-8F9C-16567D2DFF26}" presName="composite2" presStyleCnt="0"/>
      <dgm:spPr/>
    </dgm:pt>
    <dgm:pt modelId="{98043C66-EAED-4232-A1BB-0407CEA168D4}" type="pres">
      <dgm:prSet presAssocID="{0B65ED2B-284B-4B93-8F9C-16567D2DFF26}" presName="background2" presStyleLbl="node2" presStyleIdx="0" presStyleCnt="2"/>
      <dgm:spPr>
        <a:solidFill>
          <a:srgbClr val="003300"/>
        </a:solidFill>
      </dgm:spPr>
    </dgm:pt>
    <dgm:pt modelId="{076D4E96-D2E1-4098-9CFB-EC170DCD729B}" type="pres">
      <dgm:prSet presAssocID="{0B65ED2B-284B-4B93-8F9C-16567D2DFF26}" presName="text2" presStyleLbl="fgAcc2" presStyleIdx="0" presStyleCnt="2">
        <dgm:presLayoutVars>
          <dgm:chPref val="3"/>
        </dgm:presLayoutVars>
      </dgm:prSet>
      <dgm:spPr/>
    </dgm:pt>
    <dgm:pt modelId="{51F5632B-8E56-43BE-A1CD-CAAC30ECE46C}" type="pres">
      <dgm:prSet presAssocID="{0B65ED2B-284B-4B93-8F9C-16567D2DFF26}" presName="hierChild3" presStyleCnt="0"/>
      <dgm:spPr/>
    </dgm:pt>
    <dgm:pt modelId="{8C204AF7-2E8D-49F5-98EF-8C25CC421F16}" type="pres">
      <dgm:prSet presAssocID="{58A92C52-BC24-4C14-BEA5-41A72CA91986}" presName="Name17" presStyleLbl="parChTrans1D3" presStyleIdx="0" presStyleCnt="2"/>
      <dgm:spPr/>
    </dgm:pt>
    <dgm:pt modelId="{BA5CDD29-F4FE-4551-A907-C40ECAF06D01}" type="pres">
      <dgm:prSet presAssocID="{364B06B4-95F3-4B8F-8FBA-48899E30A300}" presName="hierRoot3" presStyleCnt="0"/>
      <dgm:spPr/>
    </dgm:pt>
    <dgm:pt modelId="{F9885BD4-B4BB-4461-BFE2-85571510C697}" type="pres">
      <dgm:prSet presAssocID="{364B06B4-95F3-4B8F-8FBA-48899E30A300}" presName="composite3" presStyleCnt="0"/>
      <dgm:spPr/>
    </dgm:pt>
    <dgm:pt modelId="{F4FFA93E-7E94-4CB0-919A-4A16ED247F43}" type="pres">
      <dgm:prSet presAssocID="{364B06B4-95F3-4B8F-8FBA-48899E30A300}" presName="background3" presStyleLbl="node3" presStyleIdx="0" presStyleCnt="2"/>
      <dgm:spPr>
        <a:solidFill>
          <a:srgbClr val="003300"/>
        </a:solidFill>
      </dgm:spPr>
    </dgm:pt>
    <dgm:pt modelId="{A4F49741-F545-4D5E-8A85-59F86D4A10E4}" type="pres">
      <dgm:prSet presAssocID="{364B06B4-95F3-4B8F-8FBA-48899E30A300}" presName="text3" presStyleLbl="fgAcc3" presStyleIdx="0" presStyleCnt="2">
        <dgm:presLayoutVars>
          <dgm:chPref val="3"/>
        </dgm:presLayoutVars>
      </dgm:prSet>
      <dgm:spPr/>
    </dgm:pt>
    <dgm:pt modelId="{27831786-A2B2-46A9-BBCF-2F664112BC03}" type="pres">
      <dgm:prSet presAssocID="{364B06B4-95F3-4B8F-8FBA-48899E30A300}" presName="hierChild4" presStyleCnt="0"/>
      <dgm:spPr/>
    </dgm:pt>
    <dgm:pt modelId="{3540BD36-9092-4D50-89D8-503C7C169FEA}" type="pres">
      <dgm:prSet presAssocID="{093C1890-BEC6-4AC5-B1AB-85C86F0786C9}" presName="Name17" presStyleLbl="parChTrans1D3" presStyleIdx="1" presStyleCnt="2"/>
      <dgm:spPr/>
    </dgm:pt>
    <dgm:pt modelId="{84CBC645-3C12-41C4-9517-6ABDBD3AF3CA}" type="pres">
      <dgm:prSet presAssocID="{B65F5125-3548-418B-86A1-A63240C6C258}" presName="hierRoot3" presStyleCnt="0"/>
      <dgm:spPr/>
    </dgm:pt>
    <dgm:pt modelId="{77C606E9-46DA-4DCB-B9F8-EA4A38D5CF1E}" type="pres">
      <dgm:prSet presAssocID="{B65F5125-3548-418B-86A1-A63240C6C258}" presName="composite3" presStyleCnt="0"/>
      <dgm:spPr/>
    </dgm:pt>
    <dgm:pt modelId="{07E9C4D5-42F4-4AD8-810E-3419216A7329}" type="pres">
      <dgm:prSet presAssocID="{B65F5125-3548-418B-86A1-A63240C6C258}" presName="background3" presStyleLbl="node3" presStyleIdx="1" presStyleCnt="2"/>
      <dgm:spPr>
        <a:solidFill>
          <a:srgbClr val="003300"/>
        </a:solidFill>
      </dgm:spPr>
    </dgm:pt>
    <dgm:pt modelId="{015C2AEE-9487-4CC5-8F1A-30C65C12E91F}" type="pres">
      <dgm:prSet presAssocID="{B65F5125-3548-418B-86A1-A63240C6C258}" presName="text3" presStyleLbl="fgAcc3" presStyleIdx="1" presStyleCnt="2" custLinFactNeighborX="3825" custLinFactNeighborY="-1974">
        <dgm:presLayoutVars>
          <dgm:chPref val="3"/>
        </dgm:presLayoutVars>
      </dgm:prSet>
      <dgm:spPr/>
    </dgm:pt>
    <dgm:pt modelId="{8D83FEDF-37DF-448C-B05B-878A5B18A511}" type="pres">
      <dgm:prSet presAssocID="{B65F5125-3548-418B-86A1-A63240C6C258}" presName="hierChild4" presStyleCnt="0"/>
      <dgm:spPr/>
    </dgm:pt>
    <dgm:pt modelId="{43A26328-67FE-41FA-84FB-3FA854F37B9A}" type="pres">
      <dgm:prSet presAssocID="{3DCDA60F-6D97-4723-8843-544BB44A3E48}" presName="Name10" presStyleLbl="parChTrans1D2" presStyleIdx="1" presStyleCnt="2"/>
      <dgm:spPr/>
    </dgm:pt>
    <dgm:pt modelId="{B3303BFF-F82B-4757-AE3A-00252516F61B}" type="pres">
      <dgm:prSet presAssocID="{E7631DF7-2E5F-4D7C-A747-B2D61A9ED2E0}" presName="hierRoot2" presStyleCnt="0"/>
      <dgm:spPr/>
    </dgm:pt>
    <dgm:pt modelId="{F17A430A-D2C3-4F72-99E6-94095CB7ACE0}" type="pres">
      <dgm:prSet presAssocID="{E7631DF7-2E5F-4D7C-A747-B2D61A9ED2E0}" presName="composite2" presStyleCnt="0"/>
      <dgm:spPr/>
    </dgm:pt>
    <dgm:pt modelId="{80E20B35-BB1B-480E-BAEF-5A8DCEADE86F}" type="pres">
      <dgm:prSet presAssocID="{E7631DF7-2E5F-4D7C-A747-B2D61A9ED2E0}" presName="background2" presStyleLbl="node2" presStyleIdx="1" presStyleCnt="2"/>
      <dgm:spPr>
        <a:solidFill>
          <a:srgbClr val="003300"/>
        </a:solidFill>
      </dgm:spPr>
    </dgm:pt>
    <dgm:pt modelId="{5A5D4008-EC4E-4FAE-8F7E-1C91DCA3C051}" type="pres">
      <dgm:prSet presAssocID="{E7631DF7-2E5F-4D7C-A747-B2D61A9ED2E0}" presName="text2" presStyleLbl="fgAcc2" presStyleIdx="1" presStyleCnt="2" custLinFactNeighborX="83634" custLinFactNeighborY="11984">
        <dgm:presLayoutVars>
          <dgm:chPref val="3"/>
        </dgm:presLayoutVars>
      </dgm:prSet>
      <dgm:spPr/>
    </dgm:pt>
    <dgm:pt modelId="{5CC7D02E-4687-440C-B1ED-23B3BD8B2D8D}" type="pres">
      <dgm:prSet presAssocID="{E7631DF7-2E5F-4D7C-A747-B2D61A9ED2E0}" presName="hierChild3" presStyleCnt="0"/>
      <dgm:spPr/>
    </dgm:pt>
  </dgm:ptLst>
  <dgm:cxnLst>
    <dgm:cxn modelId="{13E57500-73C3-49A2-8494-0275A32CA9FE}" srcId="{E3C21B2A-7865-4281-A8B6-CCFF13614B68}" destId="{9AFB9BE5-E8DB-451F-8452-73957789850F}" srcOrd="0" destOrd="0" parTransId="{808FB2E0-23C4-4DE7-9262-0A5EDF267FC3}" sibTransId="{48EC51ED-2FBF-4E55-BA8E-53C051CD3721}"/>
    <dgm:cxn modelId="{B8B5C00F-CD50-4DC3-8CE9-29F2706C2928}" type="presOf" srcId="{E7631DF7-2E5F-4D7C-A747-B2D61A9ED2E0}" destId="{5A5D4008-EC4E-4FAE-8F7E-1C91DCA3C051}" srcOrd="0" destOrd="0" presId="urn:microsoft.com/office/officeart/2005/8/layout/hierarchy1"/>
    <dgm:cxn modelId="{36EA5F15-B2D8-45FC-8B46-88557FFFD097}" type="presOf" srcId="{093C1890-BEC6-4AC5-B1AB-85C86F0786C9}" destId="{3540BD36-9092-4D50-89D8-503C7C169FEA}" srcOrd="0" destOrd="0" presId="urn:microsoft.com/office/officeart/2005/8/layout/hierarchy1"/>
    <dgm:cxn modelId="{12BFF11F-0550-4B88-AE5F-8C574AE36482}" type="presOf" srcId="{B65F5125-3548-418B-86A1-A63240C6C258}" destId="{015C2AEE-9487-4CC5-8F1A-30C65C12E91F}" srcOrd="0" destOrd="0" presId="urn:microsoft.com/office/officeart/2005/8/layout/hierarchy1"/>
    <dgm:cxn modelId="{C1CADA26-AE82-413F-9B12-89AC7D3BC5BD}" type="presOf" srcId="{2929A000-A7D9-44DF-83C3-0C2471A9CBAD}" destId="{E28A91E5-9124-48F4-ABAB-18BCB2030F57}" srcOrd="0" destOrd="0" presId="urn:microsoft.com/office/officeart/2005/8/layout/hierarchy1"/>
    <dgm:cxn modelId="{B50CC331-0CD2-4183-A86C-208E41154AC7}" srcId="{9AFB9BE5-E8DB-451F-8452-73957789850F}" destId="{0B65ED2B-284B-4B93-8F9C-16567D2DFF26}" srcOrd="0" destOrd="0" parTransId="{2929A000-A7D9-44DF-83C3-0C2471A9CBAD}" sibTransId="{D24A0A02-EEDA-4B1B-B44A-8A272A3F4859}"/>
    <dgm:cxn modelId="{E8590133-B439-4342-82A0-3F361576D740}" srcId="{9AFB9BE5-E8DB-451F-8452-73957789850F}" destId="{E7631DF7-2E5F-4D7C-A747-B2D61A9ED2E0}" srcOrd="1" destOrd="0" parTransId="{3DCDA60F-6D97-4723-8843-544BB44A3E48}" sibTransId="{65F64ECB-6EB2-49EA-9314-864DAE311AB6}"/>
    <dgm:cxn modelId="{C9CB025E-0D71-40C2-8D8D-0551AD16919F}" type="presOf" srcId="{0B65ED2B-284B-4B93-8F9C-16567D2DFF26}" destId="{076D4E96-D2E1-4098-9CFB-EC170DCD729B}" srcOrd="0" destOrd="0" presId="urn:microsoft.com/office/officeart/2005/8/layout/hierarchy1"/>
    <dgm:cxn modelId="{2F4CB556-F901-42B8-8860-6A46C6CAEF13}" type="presOf" srcId="{58A92C52-BC24-4C14-BEA5-41A72CA91986}" destId="{8C204AF7-2E8D-49F5-98EF-8C25CC421F16}" srcOrd="0" destOrd="0" presId="urn:microsoft.com/office/officeart/2005/8/layout/hierarchy1"/>
    <dgm:cxn modelId="{9AF68A59-2150-4021-8D2C-C7DDF1E8FD49}" srcId="{0B65ED2B-284B-4B93-8F9C-16567D2DFF26}" destId="{364B06B4-95F3-4B8F-8FBA-48899E30A300}" srcOrd="0" destOrd="0" parTransId="{58A92C52-BC24-4C14-BEA5-41A72CA91986}" sibTransId="{4E97C117-4D1D-444F-A417-E41F1895E452}"/>
    <dgm:cxn modelId="{3FA3A19D-11FB-4022-AA65-A6DC90FE8777}" type="presOf" srcId="{3DCDA60F-6D97-4723-8843-544BB44A3E48}" destId="{43A26328-67FE-41FA-84FB-3FA854F37B9A}" srcOrd="0" destOrd="0" presId="urn:microsoft.com/office/officeart/2005/8/layout/hierarchy1"/>
    <dgm:cxn modelId="{FE8605B8-3F55-4956-947D-4E23D5836BEF}" type="presOf" srcId="{E3C21B2A-7865-4281-A8B6-CCFF13614B68}" destId="{51B77DCD-52EC-4BAC-8634-39E5F994D104}" srcOrd="0" destOrd="0" presId="urn:microsoft.com/office/officeart/2005/8/layout/hierarchy1"/>
    <dgm:cxn modelId="{6B0487C2-D977-4486-A5F5-8EF4E399CEB9}" type="presOf" srcId="{364B06B4-95F3-4B8F-8FBA-48899E30A300}" destId="{A4F49741-F545-4D5E-8A85-59F86D4A10E4}" srcOrd="0" destOrd="0" presId="urn:microsoft.com/office/officeart/2005/8/layout/hierarchy1"/>
    <dgm:cxn modelId="{BF1660D0-A0C0-4DF5-A31B-26EFCA0A3962}" srcId="{0B65ED2B-284B-4B93-8F9C-16567D2DFF26}" destId="{B65F5125-3548-418B-86A1-A63240C6C258}" srcOrd="1" destOrd="0" parTransId="{093C1890-BEC6-4AC5-B1AB-85C86F0786C9}" sibTransId="{7385BBAD-6806-4604-8DE6-984AFEFF4C06}"/>
    <dgm:cxn modelId="{D5A4D6D0-DAFE-4908-B81E-7C53E76572A2}" type="presOf" srcId="{9AFB9BE5-E8DB-451F-8452-73957789850F}" destId="{59389C45-976D-46FC-B519-714D8EEC585C}" srcOrd="0" destOrd="0" presId="urn:microsoft.com/office/officeart/2005/8/layout/hierarchy1"/>
    <dgm:cxn modelId="{D33081DC-B842-4CBD-A6D9-77A067F0997C}" type="presParOf" srcId="{51B77DCD-52EC-4BAC-8634-39E5F994D104}" destId="{D57E0111-54C9-4365-969D-169DC61EE77B}" srcOrd="0" destOrd="0" presId="urn:microsoft.com/office/officeart/2005/8/layout/hierarchy1"/>
    <dgm:cxn modelId="{038382FE-BE85-40C1-A5CD-F8F0290842FD}" type="presParOf" srcId="{D57E0111-54C9-4365-969D-169DC61EE77B}" destId="{6C0D585B-0C41-4A00-8C8D-EF67693190CE}" srcOrd="0" destOrd="0" presId="urn:microsoft.com/office/officeart/2005/8/layout/hierarchy1"/>
    <dgm:cxn modelId="{50D7495A-F6ED-43EC-9DA0-D65CCFB6BA56}" type="presParOf" srcId="{6C0D585B-0C41-4A00-8C8D-EF67693190CE}" destId="{653A7C8B-AD5D-4CFA-806C-72A76B6ECD63}" srcOrd="0" destOrd="0" presId="urn:microsoft.com/office/officeart/2005/8/layout/hierarchy1"/>
    <dgm:cxn modelId="{67A012A5-9B53-48F9-841F-17E7638AE682}" type="presParOf" srcId="{6C0D585B-0C41-4A00-8C8D-EF67693190CE}" destId="{59389C45-976D-46FC-B519-714D8EEC585C}" srcOrd="1" destOrd="0" presId="urn:microsoft.com/office/officeart/2005/8/layout/hierarchy1"/>
    <dgm:cxn modelId="{555BC492-3896-450C-B75F-8FAB288E9FD3}" type="presParOf" srcId="{D57E0111-54C9-4365-969D-169DC61EE77B}" destId="{03908884-36DC-4C04-B4CE-255F85C29F16}" srcOrd="1" destOrd="0" presId="urn:microsoft.com/office/officeart/2005/8/layout/hierarchy1"/>
    <dgm:cxn modelId="{AA0C0AD8-B1A0-4F4E-9F5F-35D485BE6A26}" type="presParOf" srcId="{03908884-36DC-4C04-B4CE-255F85C29F16}" destId="{E28A91E5-9124-48F4-ABAB-18BCB2030F57}" srcOrd="0" destOrd="0" presId="urn:microsoft.com/office/officeart/2005/8/layout/hierarchy1"/>
    <dgm:cxn modelId="{08CBD74D-4DDB-4619-A861-12003190FB48}" type="presParOf" srcId="{03908884-36DC-4C04-B4CE-255F85C29F16}" destId="{56BD0656-8C26-4E6C-A837-4F2C7ADB69CC}" srcOrd="1" destOrd="0" presId="urn:microsoft.com/office/officeart/2005/8/layout/hierarchy1"/>
    <dgm:cxn modelId="{16A66705-8EF0-4D0E-BEA9-5C1DF6CB2ACA}" type="presParOf" srcId="{56BD0656-8C26-4E6C-A837-4F2C7ADB69CC}" destId="{E2596ECB-200E-4B92-B0A6-B13EA3AC9FCF}" srcOrd="0" destOrd="0" presId="urn:microsoft.com/office/officeart/2005/8/layout/hierarchy1"/>
    <dgm:cxn modelId="{DEA1AFEE-DEC6-48EC-9092-B29190B9E416}" type="presParOf" srcId="{E2596ECB-200E-4B92-B0A6-B13EA3AC9FCF}" destId="{98043C66-EAED-4232-A1BB-0407CEA168D4}" srcOrd="0" destOrd="0" presId="urn:microsoft.com/office/officeart/2005/8/layout/hierarchy1"/>
    <dgm:cxn modelId="{481B9BF3-D9B8-4263-874A-A3EBA20D1E10}" type="presParOf" srcId="{E2596ECB-200E-4B92-B0A6-B13EA3AC9FCF}" destId="{076D4E96-D2E1-4098-9CFB-EC170DCD729B}" srcOrd="1" destOrd="0" presId="urn:microsoft.com/office/officeart/2005/8/layout/hierarchy1"/>
    <dgm:cxn modelId="{DB3A54C4-7D00-4E40-8063-048F88E3050B}" type="presParOf" srcId="{56BD0656-8C26-4E6C-A837-4F2C7ADB69CC}" destId="{51F5632B-8E56-43BE-A1CD-CAAC30ECE46C}" srcOrd="1" destOrd="0" presId="urn:microsoft.com/office/officeart/2005/8/layout/hierarchy1"/>
    <dgm:cxn modelId="{F757E412-266C-431F-BE53-856EF998AA98}" type="presParOf" srcId="{51F5632B-8E56-43BE-A1CD-CAAC30ECE46C}" destId="{8C204AF7-2E8D-49F5-98EF-8C25CC421F16}" srcOrd="0" destOrd="0" presId="urn:microsoft.com/office/officeart/2005/8/layout/hierarchy1"/>
    <dgm:cxn modelId="{AC618765-C083-4B01-8FB5-F1BE76082E29}" type="presParOf" srcId="{51F5632B-8E56-43BE-A1CD-CAAC30ECE46C}" destId="{BA5CDD29-F4FE-4551-A907-C40ECAF06D01}" srcOrd="1" destOrd="0" presId="urn:microsoft.com/office/officeart/2005/8/layout/hierarchy1"/>
    <dgm:cxn modelId="{17164EFA-EF66-43C2-9476-AE48611815AD}" type="presParOf" srcId="{BA5CDD29-F4FE-4551-A907-C40ECAF06D01}" destId="{F9885BD4-B4BB-4461-BFE2-85571510C697}" srcOrd="0" destOrd="0" presId="urn:microsoft.com/office/officeart/2005/8/layout/hierarchy1"/>
    <dgm:cxn modelId="{59137994-DC42-43BB-992C-2AAF90F09127}" type="presParOf" srcId="{F9885BD4-B4BB-4461-BFE2-85571510C697}" destId="{F4FFA93E-7E94-4CB0-919A-4A16ED247F43}" srcOrd="0" destOrd="0" presId="urn:microsoft.com/office/officeart/2005/8/layout/hierarchy1"/>
    <dgm:cxn modelId="{2BA99369-8783-4051-9F48-64CCA617D445}" type="presParOf" srcId="{F9885BD4-B4BB-4461-BFE2-85571510C697}" destId="{A4F49741-F545-4D5E-8A85-59F86D4A10E4}" srcOrd="1" destOrd="0" presId="urn:microsoft.com/office/officeart/2005/8/layout/hierarchy1"/>
    <dgm:cxn modelId="{36BBCCB0-6D90-4A99-A432-A41B47BEC9E2}" type="presParOf" srcId="{BA5CDD29-F4FE-4551-A907-C40ECAF06D01}" destId="{27831786-A2B2-46A9-BBCF-2F664112BC03}" srcOrd="1" destOrd="0" presId="urn:microsoft.com/office/officeart/2005/8/layout/hierarchy1"/>
    <dgm:cxn modelId="{3D0E7853-8AD2-4C05-B72D-5601056F42A5}" type="presParOf" srcId="{51F5632B-8E56-43BE-A1CD-CAAC30ECE46C}" destId="{3540BD36-9092-4D50-89D8-503C7C169FEA}" srcOrd="2" destOrd="0" presId="urn:microsoft.com/office/officeart/2005/8/layout/hierarchy1"/>
    <dgm:cxn modelId="{81E608BA-5A99-41D2-AC65-3DD456AC43A7}" type="presParOf" srcId="{51F5632B-8E56-43BE-A1CD-CAAC30ECE46C}" destId="{84CBC645-3C12-41C4-9517-6ABDBD3AF3CA}" srcOrd="3" destOrd="0" presId="urn:microsoft.com/office/officeart/2005/8/layout/hierarchy1"/>
    <dgm:cxn modelId="{B7B23DAD-06A3-4804-BAE8-9440BB182E38}" type="presParOf" srcId="{84CBC645-3C12-41C4-9517-6ABDBD3AF3CA}" destId="{77C606E9-46DA-4DCB-B9F8-EA4A38D5CF1E}" srcOrd="0" destOrd="0" presId="urn:microsoft.com/office/officeart/2005/8/layout/hierarchy1"/>
    <dgm:cxn modelId="{2EBD44EB-2F0A-469C-A0C9-BE80E61C22B8}" type="presParOf" srcId="{77C606E9-46DA-4DCB-B9F8-EA4A38D5CF1E}" destId="{07E9C4D5-42F4-4AD8-810E-3419216A7329}" srcOrd="0" destOrd="0" presId="urn:microsoft.com/office/officeart/2005/8/layout/hierarchy1"/>
    <dgm:cxn modelId="{C6BA3D81-713C-411E-A198-D63A824C94E3}" type="presParOf" srcId="{77C606E9-46DA-4DCB-B9F8-EA4A38D5CF1E}" destId="{015C2AEE-9487-4CC5-8F1A-30C65C12E91F}" srcOrd="1" destOrd="0" presId="urn:microsoft.com/office/officeart/2005/8/layout/hierarchy1"/>
    <dgm:cxn modelId="{C373E93F-EEE3-48C2-8B3A-9187F8A9906F}" type="presParOf" srcId="{84CBC645-3C12-41C4-9517-6ABDBD3AF3CA}" destId="{8D83FEDF-37DF-448C-B05B-878A5B18A511}" srcOrd="1" destOrd="0" presId="urn:microsoft.com/office/officeart/2005/8/layout/hierarchy1"/>
    <dgm:cxn modelId="{82144C87-4426-47C7-A361-FA2049E60F28}" type="presParOf" srcId="{03908884-36DC-4C04-B4CE-255F85C29F16}" destId="{43A26328-67FE-41FA-84FB-3FA854F37B9A}" srcOrd="2" destOrd="0" presId="urn:microsoft.com/office/officeart/2005/8/layout/hierarchy1"/>
    <dgm:cxn modelId="{A4EBA1C7-87DE-4245-9A45-0DEACAD88F3D}" type="presParOf" srcId="{03908884-36DC-4C04-B4CE-255F85C29F16}" destId="{B3303BFF-F82B-4757-AE3A-00252516F61B}" srcOrd="3" destOrd="0" presId="urn:microsoft.com/office/officeart/2005/8/layout/hierarchy1"/>
    <dgm:cxn modelId="{85DC6F06-D4E5-4738-A951-719CE3787058}" type="presParOf" srcId="{B3303BFF-F82B-4757-AE3A-00252516F61B}" destId="{F17A430A-D2C3-4F72-99E6-94095CB7ACE0}" srcOrd="0" destOrd="0" presId="urn:microsoft.com/office/officeart/2005/8/layout/hierarchy1"/>
    <dgm:cxn modelId="{90065F1F-2900-4C67-9D83-471F7258990D}" type="presParOf" srcId="{F17A430A-D2C3-4F72-99E6-94095CB7ACE0}" destId="{80E20B35-BB1B-480E-BAEF-5A8DCEADE86F}" srcOrd="0" destOrd="0" presId="urn:microsoft.com/office/officeart/2005/8/layout/hierarchy1"/>
    <dgm:cxn modelId="{88A726A8-91B2-4436-8890-5240D873D327}" type="presParOf" srcId="{F17A430A-D2C3-4F72-99E6-94095CB7ACE0}" destId="{5A5D4008-EC4E-4FAE-8F7E-1C91DCA3C051}" srcOrd="1" destOrd="0" presId="urn:microsoft.com/office/officeart/2005/8/layout/hierarchy1"/>
    <dgm:cxn modelId="{CDF05507-F855-400B-BAF2-6676FC67BBB0}" type="presParOf" srcId="{B3303BFF-F82B-4757-AE3A-00252516F61B}" destId="{5CC7D02E-4687-440C-B1ED-23B3BD8B2D8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4EFA-365F-45D8-9D71-CD6ADE820D9A}">
      <dsp:nvSpPr>
        <dsp:cNvPr id="0" name=""/>
        <dsp:cNvSpPr/>
      </dsp:nvSpPr>
      <dsp:spPr>
        <a:xfrm>
          <a:off x="4417226" y="840275"/>
          <a:ext cx="808015" cy="384542"/>
        </a:xfrm>
        <a:custGeom>
          <a:avLst/>
          <a:gdLst/>
          <a:ahLst/>
          <a:cxnLst/>
          <a:rect l="0" t="0" r="0" b="0"/>
          <a:pathLst>
            <a:path>
              <a:moveTo>
                <a:pt x="0" y="0"/>
              </a:moveTo>
              <a:lnTo>
                <a:pt x="0" y="262054"/>
              </a:lnTo>
              <a:lnTo>
                <a:pt x="808015" y="262054"/>
              </a:lnTo>
              <a:lnTo>
                <a:pt x="808015" y="3845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012EBF-DD22-42D8-8974-F4417AE1D512}">
      <dsp:nvSpPr>
        <dsp:cNvPr id="0" name=""/>
        <dsp:cNvSpPr/>
      </dsp:nvSpPr>
      <dsp:spPr>
        <a:xfrm>
          <a:off x="3609210" y="840275"/>
          <a:ext cx="808015" cy="384542"/>
        </a:xfrm>
        <a:custGeom>
          <a:avLst/>
          <a:gdLst/>
          <a:ahLst/>
          <a:cxnLst/>
          <a:rect l="0" t="0" r="0" b="0"/>
          <a:pathLst>
            <a:path>
              <a:moveTo>
                <a:pt x="808015" y="0"/>
              </a:moveTo>
              <a:lnTo>
                <a:pt x="808015" y="262054"/>
              </a:lnTo>
              <a:lnTo>
                <a:pt x="0" y="262054"/>
              </a:lnTo>
              <a:lnTo>
                <a:pt x="0" y="3845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DECF7B-982E-4803-A0CC-7A6933A9D154}">
      <dsp:nvSpPr>
        <dsp:cNvPr id="0" name=""/>
        <dsp:cNvSpPr/>
      </dsp:nvSpPr>
      <dsp:spPr>
        <a:xfrm>
          <a:off x="3756122" y="673"/>
          <a:ext cx="1322207" cy="839601"/>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620AB-25B0-49C2-A430-492C0B84CCA1}">
      <dsp:nvSpPr>
        <dsp:cNvPr id="0" name=""/>
        <dsp:cNvSpPr/>
      </dsp:nvSpPr>
      <dsp:spPr>
        <a:xfrm>
          <a:off x="3903034" y="140240"/>
          <a:ext cx="1322207" cy="839601"/>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LMR</a:t>
          </a:r>
        </a:p>
      </dsp:txBody>
      <dsp:txXfrm>
        <a:off x="3927625" y="164831"/>
        <a:ext cx="1273025" cy="790419"/>
      </dsp:txXfrm>
    </dsp:sp>
    <dsp:sp modelId="{DFAA69A2-4453-4AA3-931B-BFE511B62E81}">
      <dsp:nvSpPr>
        <dsp:cNvPr id="0" name=""/>
        <dsp:cNvSpPr/>
      </dsp:nvSpPr>
      <dsp:spPr>
        <a:xfrm>
          <a:off x="2948106" y="1224817"/>
          <a:ext cx="1322207" cy="839601"/>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7F606-5375-48AA-8A2F-3D017C736A09}">
      <dsp:nvSpPr>
        <dsp:cNvPr id="0" name=""/>
        <dsp:cNvSpPr/>
      </dsp:nvSpPr>
      <dsp:spPr>
        <a:xfrm>
          <a:off x="3095018" y="1364384"/>
          <a:ext cx="1322207" cy="8396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Conventional</a:t>
          </a:r>
        </a:p>
      </dsp:txBody>
      <dsp:txXfrm>
        <a:off x="3119609" y="1388975"/>
        <a:ext cx="1273025" cy="790419"/>
      </dsp:txXfrm>
    </dsp:sp>
    <dsp:sp modelId="{69A72B0B-B02B-45C4-B9EF-ECEEDCB16694}">
      <dsp:nvSpPr>
        <dsp:cNvPr id="0" name=""/>
        <dsp:cNvSpPr/>
      </dsp:nvSpPr>
      <dsp:spPr>
        <a:xfrm>
          <a:off x="4564137" y="1224817"/>
          <a:ext cx="1322207" cy="839601"/>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6891C-0035-47B1-BD9F-8EE72C646754}">
      <dsp:nvSpPr>
        <dsp:cNvPr id="0" name=""/>
        <dsp:cNvSpPr/>
      </dsp:nvSpPr>
      <dsp:spPr>
        <a:xfrm>
          <a:off x="4711049" y="1364384"/>
          <a:ext cx="1322207" cy="839601"/>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Trunked</a:t>
          </a:r>
        </a:p>
      </dsp:txBody>
      <dsp:txXfrm>
        <a:off x="4735640" y="1388975"/>
        <a:ext cx="1273025" cy="790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26328-67FE-41FA-84FB-3FA854F37B9A}">
      <dsp:nvSpPr>
        <dsp:cNvPr id="0" name=""/>
        <dsp:cNvSpPr/>
      </dsp:nvSpPr>
      <dsp:spPr>
        <a:xfrm>
          <a:off x="2608120" y="653853"/>
          <a:ext cx="1427091" cy="359032"/>
        </a:xfrm>
        <a:custGeom>
          <a:avLst/>
          <a:gdLst/>
          <a:ahLst/>
          <a:cxnLst/>
          <a:rect l="0" t="0" r="0" b="0"/>
          <a:pathLst>
            <a:path>
              <a:moveTo>
                <a:pt x="0" y="0"/>
              </a:moveTo>
              <a:lnTo>
                <a:pt x="0" y="263796"/>
              </a:lnTo>
              <a:lnTo>
                <a:pt x="1427091" y="263796"/>
              </a:lnTo>
              <a:lnTo>
                <a:pt x="1427091" y="3590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40BD36-9092-4D50-89D8-503C7C169FEA}">
      <dsp:nvSpPr>
        <dsp:cNvPr id="0" name=""/>
        <dsp:cNvSpPr/>
      </dsp:nvSpPr>
      <dsp:spPr>
        <a:xfrm>
          <a:off x="1979875" y="1605644"/>
          <a:ext cx="667567" cy="286101"/>
        </a:xfrm>
        <a:custGeom>
          <a:avLst/>
          <a:gdLst/>
          <a:ahLst/>
          <a:cxnLst/>
          <a:rect l="0" t="0" r="0" b="0"/>
          <a:pathLst>
            <a:path>
              <a:moveTo>
                <a:pt x="0" y="0"/>
              </a:moveTo>
              <a:lnTo>
                <a:pt x="0" y="190864"/>
              </a:lnTo>
              <a:lnTo>
                <a:pt x="667567" y="190864"/>
              </a:lnTo>
              <a:lnTo>
                <a:pt x="667567" y="2861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204AF7-2E8D-49F5-98EF-8C25CC421F16}">
      <dsp:nvSpPr>
        <dsp:cNvPr id="0" name=""/>
        <dsp:cNvSpPr/>
      </dsp:nvSpPr>
      <dsp:spPr>
        <a:xfrm>
          <a:off x="1351630" y="1605644"/>
          <a:ext cx="628245" cy="298987"/>
        </a:xfrm>
        <a:custGeom>
          <a:avLst/>
          <a:gdLst/>
          <a:ahLst/>
          <a:cxnLst/>
          <a:rect l="0" t="0" r="0" b="0"/>
          <a:pathLst>
            <a:path>
              <a:moveTo>
                <a:pt x="628245" y="0"/>
              </a:moveTo>
              <a:lnTo>
                <a:pt x="628245" y="203751"/>
              </a:lnTo>
              <a:lnTo>
                <a:pt x="0" y="203751"/>
              </a:lnTo>
              <a:lnTo>
                <a:pt x="0" y="2989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8A91E5-9124-48F4-ABAB-18BCB2030F57}">
      <dsp:nvSpPr>
        <dsp:cNvPr id="0" name=""/>
        <dsp:cNvSpPr/>
      </dsp:nvSpPr>
      <dsp:spPr>
        <a:xfrm>
          <a:off x="1979875" y="653853"/>
          <a:ext cx="628245" cy="298987"/>
        </a:xfrm>
        <a:custGeom>
          <a:avLst/>
          <a:gdLst/>
          <a:ahLst/>
          <a:cxnLst/>
          <a:rect l="0" t="0" r="0" b="0"/>
          <a:pathLst>
            <a:path>
              <a:moveTo>
                <a:pt x="628245" y="0"/>
              </a:moveTo>
              <a:lnTo>
                <a:pt x="628245" y="203751"/>
              </a:lnTo>
              <a:lnTo>
                <a:pt x="0" y="203751"/>
              </a:lnTo>
              <a:lnTo>
                <a:pt x="0" y="2989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A7C8B-AD5D-4CFA-806C-72A76B6ECD63}">
      <dsp:nvSpPr>
        <dsp:cNvPr id="0" name=""/>
        <dsp:cNvSpPr/>
      </dsp:nvSpPr>
      <dsp:spPr>
        <a:xfrm>
          <a:off x="2094102" y="1049"/>
          <a:ext cx="1028037" cy="652803"/>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389C45-976D-46FC-B519-714D8EEC585C}">
      <dsp:nvSpPr>
        <dsp:cNvPr id="0" name=""/>
        <dsp:cNvSpPr/>
      </dsp:nvSpPr>
      <dsp:spPr>
        <a:xfrm>
          <a:off x="2208328" y="109564"/>
          <a:ext cx="1028037" cy="652803"/>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P25</a:t>
          </a:r>
        </a:p>
      </dsp:txBody>
      <dsp:txXfrm>
        <a:off x="2227448" y="128684"/>
        <a:ext cx="989797" cy="614563"/>
      </dsp:txXfrm>
    </dsp:sp>
    <dsp:sp modelId="{98043C66-EAED-4232-A1BB-0407CEA168D4}">
      <dsp:nvSpPr>
        <dsp:cNvPr id="0" name=""/>
        <dsp:cNvSpPr/>
      </dsp:nvSpPr>
      <dsp:spPr>
        <a:xfrm>
          <a:off x="1465857" y="952840"/>
          <a:ext cx="1028037" cy="652803"/>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D4E96-D2E1-4098-9CFB-EC170DCD729B}">
      <dsp:nvSpPr>
        <dsp:cNvPr id="0" name=""/>
        <dsp:cNvSpPr/>
      </dsp:nvSpPr>
      <dsp:spPr>
        <a:xfrm>
          <a:off x="1580083" y="1061355"/>
          <a:ext cx="1028037" cy="652803"/>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Conventional</a:t>
          </a:r>
        </a:p>
      </dsp:txBody>
      <dsp:txXfrm>
        <a:off x="1599203" y="1080475"/>
        <a:ext cx="989797" cy="614563"/>
      </dsp:txXfrm>
    </dsp:sp>
    <dsp:sp modelId="{F4FFA93E-7E94-4CB0-919A-4A16ED247F43}">
      <dsp:nvSpPr>
        <dsp:cNvPr id="0" name=""/>
        <dsp:cNvSpPr/>
      </dsp:nvSpPr>
      <dsp:spPr>
        <a:xfrm>
          <a:off x="837612" y="1904631"/>
          <a:ext cx="1028037" cy="652803"/>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F49741-F545-4D5E-8A85-59F86D4A10E4}">
      <dsp:nvSpPr>
        <dsp:cNvPr id="0" name=""/>
        <dsp:cNvSpPr/>
      </dsp:nvSpPr>
      <dsp:spPr>
        <a:xfrm>
          <a:off x="951838" y="2013146"/>
          <a:ext cx="1028037" cy="652803"/>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Analog</a:t>
          </a:r>
        </a:p>
      </dsp:txBody>
      <dsp:txXfrm>
        <a:off x="970958" y="2032266"/>
        <a:ext cx="989797" cy="614563"/>
      </dsp:txXfrm>
    </dsp:sp>
    <dsp:sp modelId="{07E9C4D5-42F4-4AD8-810E-3419216A7329}">
      <dsp:nvSpPr>
        <dsp:cNvPr id="0" name=""/>
        <dsp:cNvSpPr/>
      </dsp:nvSpPr>
      <dsp:spPr>
        <a:xfrm>
          <a:off x="2133424" y="1891745"/>
          <a:ext cx="1028037" cy="652803"/>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C2AEE-9487-4CC5-8F1A-30C65C12E91F}">
      <dsp:nvSpPr>
        <dsp:cNvPr id="0" name=""/>
        <dsp:cNvSpPr/>
      </dsp:nvSpPr>
      <dsp:spPr>
        <a:xfrm>
          <a:off x="2247650" y="2000260"/>
          <a:ext cx="1028037" cy="652803"/>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Digital</a:t>
          </a:r>
        </a:p>
      </dsp:txBody>
      <dsp:txXfrm>
        <a:off x="2266770" y="2019380"/>
        <a:ext cx="989797" cy="614563"/>
      </dsp:txXfrm>
    </dsp:sp>
    <dsp:sp modelId="{80E20B35-BB1B-480E-BAEF-5A8DCEADE86F}">
      <dsp:nvSpPr>
        <dsp:cNvPr id="0" name=""/>
        <dsp:cNvSpPr/>
      </dsp:nvSpPr>
      <dsp:spPr>
        <a:xfrm>
          <a:off x="3521193" y="1012885"/>
          <a:ext cx="1028037" cy="652803"/>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D4008-EC4E-4FAE-8F7E-1C91DCA3C051}">
      <dsp:nvSpPr>
        <dsp:cNvPr id="0" name=""/>
        <dsp:cNvSpPr/>
      </dsp:nvSpPr>
      <dsp:spPr>
        <a:xfrm>
          <a:off x="3635420" y="1121400"/>
          <a:ext cx="1028037" cy="652803"/>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lumMod val="65000"/>
                </a:schemeClr>
              </a:solidFill>
            </a:rPr>
            <a:t>Trunked</a:t>
          </a:r>
        </a:p>
      </dsp:txBody>
      <dsp:txXfrm>
        <a:off x="3654540" y="1140520"/>
        <a:ext cx="989797" cy="614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26328-67FE-41FA-84FB-3FA854F37B9A}">
      <dsp:nvSpPr>
        <dsp:cNvPr id="0" name=""/>
        <dsp:cNvSpPr/>
      </dsp:nvSpPr>
      <dsp:spPr>
        <a:xfrm>
          <a:off x="2252248" y="625220"/>
          <a:ext cx="1343864" cy="261020"/>
        </a:xfrm>
        <a:custGeom>
          <a:avLst/>
          <a:gdLst/>
          <a:ahLst/>
          <a:cxnLst/>
          <a:rect l="0" t="0" r="0" b="0"/>
          <a:pathLst>
            <a:path>
              <a:moveTo>
                <a:pt x="0" y="0"/>
              </a:moveTo>
              <a:lnTo>
                <a:pt x="0" y="179124"/>
              </a:lnTo>
              <a:lnTo>
                <a:pt x="1343864" y="179124"/>
              </a:lnTo>
              <a:lnTo>
                <a:pt x="1343864" y="2610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40BD36-9092-4D50-89D8-503C7C169FEA}">
      <dsp:nvSpPr>
        <dsp:cNvPr id="0" name=""/>
        <dsp:cNvSpPr/>
      </dsp:nvSpPr>
      <dsp:spPr>
        <a:xfrm>
          <a:off x="1776263" y="1380331"/>
          <a:ext cx="574060" cy="246026"/>
        </a:xfrm>
        <a:custGeom>
          <a:avLst/>
          <a:gdLst/>
          <a:ahLst/>
          <a:cxnLst/>
          <a:rect l="0" t="0" r="0" b="0"/>
          <a:pathLst>
            <a:path>
              <a:moveTo>
                <a:pt x="0" y="0"/>
              </a:moveTo>
              <a:lnTo>
                <a:pt x="0" y="164130"/>
              </a:lnTo>
              <a:lnTo>
                <a:pt x="574060" y="164130"/>
              </a:lnTo>
              <a:lnTo>
                <a:pt x="574060" y="2460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204AF7-2E8D-49F5-98EF-8C25CC421F16}">
      <dsp:nvSpPr>
        <dsp:cNvPr id="0" name=""/>
        <dsp:cNvSpPr/>
      </dsp:nvSpPr>
      <dsp:spPr>
        <a:xfrm>
          <a:off x="1236017" y="1380331"/>
          <a:ext cx="540246" cy="257108"/>
        </a:xfrm>
        <a:custGeom>
          <a:avLst/>
          <a:gdLst/>
          <a:ahLst/>
          <a:cxnLst/>
          <a:rect l="0" t="0" r="0" b="0"/>
          <a:pathLst>
            <a:path>
              <a:moveTo>
                <a:pt x="540246" y="0"/>
              </a:moveTo>
              <a:lnTo>
                <a:pt x="540246" y="175211"/>
              </a:lnTo>
              <a:lnTo>
                <a:pt x="0" y="175211"/>
              </a:lnTo>
              <a:lnTo>
                <a:pt x="0" y="2571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8A91E5-9124-48F4-ABAB-18BCB2030F57}">
      <dsp:nvSpPr>
        <dsp:cNvPr id="0" name=""/>
        <dsp:cNvSpPr/>
      </dsp:nvSpPr>
      <dsp:spPr>
        <a:xfrm>
          <a:off x="1776263" y="625220"/>
          <a:ext cx="475985" cy="193746"/>
        </a:xfrm>
        <a:custGeom>
          <a:avLst/>
          <a:gdLst/>
          <a:ahLst/>
          <a:cxnLst/>
          <a:rect l="0" t="0" r="0" b="0"/>
          <a:pathLst>
            <a:path>
              <a:moveTo>
                <a:pt x="475985" y="0"/>
              </a:moveTo>
              <a:lnTo>
                <a:pt x="475985" y="111850"/>
              </a:lnTo>
              <a:lnTo>
                <a:pt x="0" y="111850"/>
              </a:lnTo>
              <a:lnTo>
                <a:pt x="0" y="193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A7C8B-AD5D-4CFA-806C-72A76B6ECD63}">
      <dsp:nvSpPr>
        <dsp:cNvPr id="0" name=""/>
        <dsp:cNvSpPr/>
      </dsp:nvSpPr>
      <dsp:spPr>
        <a:xfrm>
          <a:off x="1810229" y="63855"/>
          <a:ext cx="884039" cy="561364"/>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389C45-976D-46FC-B519-714D8EEC585C}">
      <dsp:nvSpPr>
        <dsp:cNvPr id="0" name=""/>
        <dsp:cNvSpPr/>
      </dsp:nvSpPr>
      <dsp:spPr>
        <a:xfrm>
          <a:off x="1908455" y="157170"/>
          <a:ext cx="884039" cy="561364"/>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P25</a:t>
          </a:r>
        </a:p>
      </dsp:txBody>
      <dsp:txXfrm>
        <a:off x="1924897" y="173612"/>
        <a:ext cx="851155" cy="528480"/>
      </dsp:txXfrm>
    </dsp:sp>
    <dsp:sp modelId="{98043C66-EAED-4232-A1BB-0407CEA168D4}">
      <dsp:nvSpPr>
        <dsp:cNvPr id="0" name=""/>
        <dsp:cNvSpPr/>
      </dsp:nvSpPr>
      <dsp:spPr>
        <a:xfrm>
          <a:off x="1334244" y="818966"/>
          <a:ext cx="884039" cy="561364"/>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D4E96-D2E1-4098-9CFB-EC170DCD729B}">
      <dsp:nvSpPr>
        <dsp:cNvPr id="0" name=""/>
        <dsp:cNvSpPr/>
      </dsp:nvSpPr>
      <dsp:spPr>
        <a:xfrm>
          <a:off x="1432470" y="912282"/>
          <a:ext cx="884039" cy="561364"/>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lumMod val="75000"/>
                </a:schemeClr>
              </a:solidFill>
            </a:rPr>
            <a:t>Conventional</a:t>
          </a:r>
        </a:p>
      </dsp:txBody>
      <dsp:txXfrm>
        <a:off x="1448912" y="928724"/>
        <a:ext cx="851155" cy="528480"/>
      </dsp:txXfrm>
    </dsp:sp>
    <dsp:sp modelId="{F4FFA93E-7E94-4CB0-919A-4A16ED247F43}">
      <dsp:nvSpPr>
        <dsp:cNvPr id="0" name=""/>
        <dsp:cNvSpPr/>
      </dsp:nvSpPr>
      <dsp:spPr>
        <a:xfrm>
          <a:off x="793998" y="1637439"/>
          <a:ext cx="884039" cy="561364"/>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F49741-F545-4D5E-8A85-59F86D4A10E4}">
      <dsp:nvSpPr>
        <dsp:cNvPr id="0" name=""/>
        <dsp:cNvSpPr/>
      </dsp:nvSpPr>
      <dsp:spPr>
        <a:xfrm>
          <a:off x="892224" y="1730755"/>
          <a:ext cx="884039" cy="561364"/>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lumMod val="65000"/>
                </a:schemeClr>
              </a:solidFill>
            </a:rPr>
            <a:t>Analog</a:t>
          </a:r>
        </a:p>
      </dsp:txBody>
      <dsp:txXfrm>
        <a:off x="908666" y="1747197"/>
        <a:ext cx="851155" cy="528480"/>
      </dsp:txXfrm>
    </dsp:sp>
    <dsp:sp modelId="{07E9C4D5-42F4-4AD8-810E-3419216A7329}">
      <dsp:nvSpPr>
        <dsp:cNvPr id="0" name=""/>
        <dsp:cNvSpPr/>
      </dsp:nvSpPr>
      <dsp:spPr>
        <a:xfrm>
          <a:off x="1908304" y="1626358"/>
          <a:ext cx="884039" cy="561364"/>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C2AEE-9487-4CC5-8F1A-30C65C12E91F}">
      <dsp:nvSpPr>
        <dsp:cNvPr id="0" name=""/>
        <dsp:cNvSpPr/>
      </dsp:nvSpPr>
      <dsp:spPr>
        <a:xfrm>
          <a:off x="2006531" y="1719673"/>
          <a:ext cx="884039" cy="561364"/>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lumMod val="75000"/>
                </a:schemeClr>
              </a:solidFill>
            </a:rPr>
            <a:t>Digital</a:t>
          </a:r>
        </a:p>
      </dsp:txBody>
      <dsp:txXfrm>
        <a:off x="2022973" y="1736115"/>
        <a:ext cx="851155" cy="528480"/>
      </dsp:txXfrm>
    </dsp:sp>
    <dsp:sp modelId="{80E20B35-BB1B-480E-BAEF-5A8DCEADE86F}">
      <dsp:nvSpPr>
        <dsp:cNvPr id="0" name=""/>
        <dsp:cNvSpPr/>
      </dsp:nvSpPr>
      <dsp:spPr>
        <a:xfrm>
          <a:off x="3154093" y="886240"/>
          <a:ext cx="884039" cy="561364"/>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D4008-EC4E-4FAE-8F7E-1C91DCA3C051}">
      <dsp:nvSpPr>
        <dsp:cNvPr id="0" name=""/>
        <dsp:cNvSpPr/>
      </dsp:nvSpPr>
      <dsp:spPr>
        <a:xfrm>
          <a:off x="3252320" y="979556"/>
          <a:ext cx="884039" cy="561364"/>
        </a:xfrm>
        <a:prstGeom prst="roundRect">
          <a:avLst>
            <a:gd name="adj" fmla="val 10000"/>
          </a:avLst>
        </a:prstGeom>
        <a:solidFill>
          <a:schemeClr val="lt1">
            <a:alpha val="90000"/>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Trunked</a:t>
          </a:r>
        </a:p>
      </dsp:txBody>
      <dsp:txXfrm>
        <a:off x="3268762" y="995998"/>
        <a:ext cx="851155" cy="5284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79488"/>
          </a:xfrm>
          <a:prstGeom prst="rect">
            <a:avLst/>
          </a:prstGeom>
        </p:spPr>
        <p:txBody>
          <a:bodyPr vert="horz" lIns="95646" tIns="47823" rIns="95646" bIns="4782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79488"/>
          </a:xfrm>
          <a:prstGeom prst="rect">
            <a:avLst/>
          </a:prstGeom>
        </p:spPr>
        <p:txBody>
          <a:bodyPr vert="horz" lIns="95646" tIns="47823" rIns="95646" bIns="47823" rtlCol="0"/>
          <a:lstStyle>
            <a:lvl1pPr algn="r">
              <a:defRPr sz="1300"/>
            </a:lvl1pPr>
          </a:lstStyle>
          <a:p>
            <a:fld id="{93BF0D29-AD7E-46D2-8153-ED80B83446EF}" type="datetimeFigureOut">
              <a:rPr lang="en-US" smtClean="0"/>
              <a:t>7/7/2022</a:t>
            </a:fld>
            <a:endParaRPr lang="en-US"/>
          </a:p>
        </p:txBody>
      </p:sp>
      <p:sp>
        <p:nvSpPr>
          <p:cNvPr id="4" name="Footer Placeholder 3"/>
          <p:cNvSpPr>
            <a:spLocks noGrp="1"/>
          </p:cNvSpPr>
          <p:nvPr>
            <p:ph type="ftr" sz="quarter" idx="2"/>
          </p:nvPr>
        </p:nvSpPr>
        <p:spPr>
          <a:xfrm>
            <a:off x="0" y="9120077"/>
            <a:ext cx="3169920" cy="479487"/>
          </a:xfrm>
          <a:prstGeom prst="rect">
            <a:avLst/>
          </a:prstGeom>
        </p:spPr>
        <p:txBody>
          <a:bodyPr vert="horz" lIns="95646" tIns="47823" rIns="95646" bIns="4782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20077"/>
            <a:ext cx="3169920" cy="479487"/>
          </a:xfrm>
          <a:prstGeom prst="rect">
            <a:avLst/>
          </a:prstGeom>
        </p:spPr>
        <p:txBody>
          <a:bodyPr vert="horz" lIns="95646" tIns="47823" rIns="95646" bIns="47823" rtlCol="0" anchor="b"/>
          <a:lstStyle>
            <a:lvl1pPr algn="r">
              <a:defRPr sz="1300"/>
            </a:lvl1pPr>
          </a:lstStyle>
          <a:p>
            <a:fld id="{BF6B8166-4C7C-438A-B9C0-8180707C4875}" type="slidenum">
              <a:rPr lang="en-US" smtClean="0"/>
              <a:t>‹#›</a:t>
            </a:fld>
            <a:endParaRPr lang="en-US"/>
          </a:p>
        </p:txBody>
      </p:sp>
    </p:spTree>
    <p:extLst>
      <p:ext uri="{BB962C8B-B14F-4D97-AF65-F5344CB8AC3E}">
        <p14:creationId xmlns:p14="http://schemas.microsoft.com/office/powerpoint/2010/main" val="50270167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0T15:00:54.637"/>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4926.60986"/>
      <inkml:brushProperty name="anchorY" value="-15809.70117"/>
      <inkml:brushProperty name="scaleFactor" value="0.5"/>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479425"/>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79425"/>
          </a:xfrm>
          <a:prstGeom prst="rect">
            <a:avLst/>
          </a:prstGeom>
        </p:spPr>
        <p:txBody>
          <a:bodyPr vert="horz" lIns="91428" tIns="45714" rIns="91428" bIns="45714" rtlCol="0"/>
          <a:lstStyle>
            <a:lvl1pPr algn="r">
              <a:defRPr sz="1200"/>
            </a:lvl1pPr>
          </a:lstStyle>
          <a:p>
            <a:fld id="{4AC84AF7-BE33-4CA9-A584-A02A5D162C4E}" type="datetimeFigureOut">
              <a:rPr lang="en-US" smtClean="0"/>
              <a:t>7/7/2022</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731839" y="4560889"/>
            <a:ext cx="5851525" cy="4319587"/>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9"/>
            <a:ext cx="3170238" cy="479425"/>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9"/>
            <a:ext cx="3170238" cy="479425"/>
          </a:xfrm>
          <a:prstGeom prst="rect">
            <a:avLst/>
          </a:prstGeom>
        </p:spPr>
        <p:txBody>
          <a:bodyPr vert="horz" lIns="91428" tIns="45714" rIns="91428" bIns="45714" rtlCol="0" anchor="b"/>
          <a:lstStyle>
            <a:lvl1pPr algn="r">
              <a:defRPr sz="1200"/>
            </a:lvl1pPr>
          </a:lstStyle>
          <a:p>
            <a:fld id="{09957F28-18D5-4A94-AEDF-BA0CF737270F}" type="slidenum">
              <a:rPr lang="en-US" smtClean="0"/>
              <a:t>‹#›</a:t>
            </a:fld>
            <a:endParaRPr lang="en-US"/>
          </a:p>
        </p:txBody>
      </p:sp>
    </p:spTree>
    <p:extLst>
      <p:ext uri="{BB962C8B-B14F-4D97-AF65-F5344CB8AC3E}">
        <p14:creationId xmlns:p14="http://schemas.microsoft.com/office/powerpoint/2010/main" val="209011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100"/>
              <a:t>Developed as the natural progression for our industry leading TDFM-7300 series radio,  </a:t>
            </a:r>
          </a:p>
          <a:p>
            <a:pPr eaLnBrk="1" hangingPunct="1">
              <a:spcBef>
                <a:spcPct val="0"/>
              </a:spcBef>
            </a:pPr>
            <a:endParaRPr lang="en-US" sz="2100"/>
          </a:p>
          <a:p>
            <a:pPr eaLnBrk="1" hangingPunct="1">
              <a:spcBef>
                <a:spcPct val="0"/>
              </a:spcBef>
            </a:pPr>
            <a:r>
              <a:rPr lang="en-US" sz="2100"/>
              <a:t>The ALL New  9000 series radios – maintain the same size and dimensions of the 7300,  </a:t>
            </a:r>
          </a:p>
          <a:p>
            <a:pPr eaLnBrk="1" hangingPunct="1">
              <a:spcBef>
                <a:spcPct val="0"/>
              </a:spcBef>
            </a:pPr>
            <a:endParaRPr lang="en-US" sz="2100"/>
          </a:p>
          <a:p>
            <a:pPr eaLnBrk="1" hangingPunct="1">
              <a:spcBef>
                <a:spcPct val="0"/>
              </a:spcBef>
            </a:pPr>
            <a:r>
              <a:rPr lang="en-US" sz="2100"/>
              <a:t>replacement,  or cockpit commonality simple – </a:t>
            </a:r>
          </a:p>
          <a:p>
            <a:pPr eaLnBrk="1" hangingPunct="1">
              <a:spcBef>
                <a:spcPct val="0"/>
              </a:spcBef>
            </a:pPr>
            <a:endParaRPr lang="en-US" sz="2100"/>
          </a:p>
          <a:p>
            <a:pPr eaLnBrk="1" hangingPunct="1">
              <a:spcBef>
                <a:spcPct val="0"/>
              </a:spcBef>
            </a:pPr>
            <a:r>
              <a:rPr lang="en-US" sz="2100"/>
              <a:t> while providing an unparalleled leap in capability</a:t>
            </a: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62A5F5D-C538-4EDC-A30F-7D7F599C9EE6}" type="slidenum">
              <a:rPr lang="en-US" smtClean="0">
                <a:solidFill>
                  <a:srgbClr val="000000"/>
                </a:solidFill>
              </a:rPr>
              <a:pPr fontAlgn="base">
                <a:spcBef>
                  <a:spcPct val="0"/>
                </a:spcBef>
                <a:spcAft>
                  <a:spcPct val="0"/>
                </a:spcAft>
                <a:defRPr/>
              </a:pPr>
              <a:t>5</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100</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101</a:t>
            </a:fld>
            <a:endParaRPr lang="en-US">
              <a:solidFill>
                <a:srgbClr val="000000"/>
              </a:solidFill>
            </a:endParaRPr>
          </a:p>
        </p:txBody>
      </p:sp>
    </p:spTree>
    <p:extLst>
      <p:ext uri="{BB962C8B-B14F-4D97-AF65-F5344CB8AC3E}">
        <p14:creationId xmlns:p14="http://schemas.microsoft.com/office/powerpoint/2010/main" val="54569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102</a:t>
            </a:fld>
            <a:endParaRPr lang="en-US">
              <a:solidFill>
                <a:srgbClr val="000000"/>
              </a:solidFill>
            </a:endParaRPr>
          </a:p>
        </p:txBody>
      </p:sp>
    </p:spTree>
    <p:extLst>
      <p:ext uri="{BB962C8B-B14F-4D97-AF65-F5344CB8AC3E}">
        <p14:creationId xmlns:p14="http://schemas.microsoft.com/office/powerpoint/2010/main" val="2002538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103</a:t>
            </a:fld>
            <a:endParaRPr lang="en-US">
              <a:solidFill>
                <a:srgbClr val="000000"/>
              </a:solidFill>
            </a:endParaRPr>
          </a:p>
        </p:txBody>
      </p:sp>
    </p:spTree>
    <p:extLst>
      <p:ext uri="{BB962C8B-B14F-4D97-AF65-F5344CB8AC3E}">
        <p14:creationId xmlns:p14="http://schemas.microsoft.com/office/powerpoint/2010/main" val="3735561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104</a:t>
            </a:fld>
            <a:endParaRPr lang="en-US">
              <a:solidFill>
                <a:srgbClr val="000000"/>
              </a:solidFill>
            </a:endParaRPr>
          </a:p>
        </p:txBody>
      </p:sp>
    </p:spTree>
    <p:extLst>
      <p:ext uri="{BB962C8B-B14F-4D97-AF65-F5344CB8AC3E}">
        <p14:creationId xmlns:p14="http://schemas.microsoft.com/office/powerpoint/2010/main" val="75864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105</a:t>
            </a:fld>
            <a:endParaRPr lang="en-US">
              <a:solidFill>
                <a:srgbClr val="000000"/>
              </a:solidFill>
            </a:endParaRPr>
          </a:p>
        </p:txBody>
      </p:sp>
    </p:spTree>
    <p:extLst>
      <p:ext uri="{BB962C8B-B14F-4D97-AF65-F5344CB8AC3E}">
        <p14:creationId xmlns:p14="http://schemas.microsoft.com/office/powerpoint/2010/main" val="2416577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106</a:t>
            </a:fld>
            <a:endParaRPr lang="en-US">
              <a:solidFill>
                <a:srgbClr val="000000"/>
              </a:solidFill>
            </a:endParaRPr>
          </a:p>
        </p:txBody>
      </p:sp>
    </p:spTree>
    <p:extLst>
      <p:ext uri="{BB962C8B-B14F-4D97-AF65-F5344CB8AC3E}">
        <p14:creationId xmlns:p14="http://schemas.microsoft.com/office/powerpoint/2010/main" val="3251115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296A87-ABF6-4AD2-A5EA-5FA201067709}" type="slidenum">
              <a:rPr lang="en-US" smtClean="0">
                <a:solidFill>
                  <a:srgbClr val="000000"/>
                </a:solidFill>
              </a:rPr>
              <a:pPr fontAlgn="base">
                <a:spcBef>
                  <a:spcPct val="0"/>
                </a:spcBef>
                <a:spcAft>
                  <a:spcPct val="0"/>
                </a:spcAft>
                <a:defRPr/>
              </a:pPr>
              <a:t>107</a:t>
            </a:fld>
            <a:endParaRPr lang="en-US">
              <a:solidFill>
                <a:srgbClr val="000000"/>
              </a:solidFill>
            </a:endParaRPr>
          </a:p>
        </p:txBody>
      </p:sp>
    </p:spTree>
    <p:extLst>
      <p:ext uri="{BB962C8B-B14F-4D97-AF65-F5344CB8AC3E}">
        <p14:creationId xmlns:p14="http://schemas.microsoft.com/office/powerpoint/2010/main" val="745481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57F28-18D5-4A94-AEDF-BA0CF737270F}" type="slidenum">
              <a:rPr lang="en-US" smtClean="0"/>
              <a:t>109</a:t>
            </a:fld>
            <a:endParaRPr lang="en-US"/>
          </a:p>
        </p:txBody>
      </p:sp>
    </p:spTree>
    <p:extLst>
      <p:ext uri="{BB962C8B-B14F-4D97-AF65-F5344CB8AC3E}">
        <p14:creationId xmlns:p14="http://schemas.microsoft.com/office/powerpoint/2010/main" val="1633632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100"/>
              <a:t>Developed as the natural progression for our industry leading TDFM-7300 series radio,  </a:t>
            </a:r>
          </a:p>
          <a:p>
            <a:pPr eaLnBrk="1" hangingPunct="1">
              <a:spcBef>
                <a:spcPct val="0"/>
              </a:spcBef>
            </a:pPr>
            <a:endParaRPr lang="en-US" sz="2100"/>
          </a:p>
          <a:p>
            <a:pPr eaLnBrk="1" hangingPunct="1">
              <a:spcBef>
                <a:spcPct val="0"/>
              </a:spcBef>
            </a:pPr>
            <a:r>
              <a:rPr lang="en-US" sz="2100"/>
              <a:t>The ALL New  9000 series radios – maintain the same size and dimensions of the 7300,  </a:t>
            </a:r>
          </a:p>
          <a:p>
            <a:pPr eaLnBrk="1" hangingPunct="1">
              <a:spcBef>
                <a:spcPct val="0"/>
              </a:spcBef>
            </a:pPr>
            <a:endParaRPr lang="en-US" sz="2100"/>
          </a:p>
          <a:p>
            <a:pPr eaLnBrk="1" hangingPunct="1">
              <a:spcBef>
                <a:spcPct val="0"/>
              </a:spcBef>
            </a:pPr>
            <a:r>
              <a:rPr lang="en-US" sz="2100"/>
              <a:t>replacement,  or cockpit commonality simple – </a:t>
            </a:r>
          </a:p>
          <a:p>
            <a:pPr eaLnBrk="1" hangingPunct="1">
              <a:spcBef>
                <a:spcPct val="0"/>
              </a:spcBef>
            </a:pPr>
            <a:endParaRPr lang="en-US" sz="2100"/>
          </a:p>
          <a:p>
            <a:pPr eaLnBrk="1" hangingPunct="1">
              <a:spcBef>
                <a:spcPct val="0"/>
              </a:spcBef>
            </a:pPr>
            <a:r>
              <a:rPr lang="en-US" sz="2100"/>
              <a:t> while providing an unparalleled leap in capability</a:t>
            </a:r>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2C18190-6A2D-410F-9576-6F699FFF11F7}" type="slidenum">
              <a:rPr lang="en-US" smtClean="0">
                <a:solidFill>
                  <a:srgbClr val="000000"/>
                </a:solidFill>
              </a:rPr>
              <a:pPr fontAlgn="base">
                <a:spcBef>
                  <a:spcPct val="0"/>
                </a:spcBef>
                <a:spcAft>
                  <a:spcPct val="0"/>
                </a:spcAft>
                <a:defRPr/>
              </a:pPr>
              <a:t>111</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37</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71</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94</a:t>
            </a:fld>
            <a:endParaRPr lang="en-US">
              <a:solidFill>
                <a:srgbClr val="000000"/>
              </a:solidFill>
            </a:endParaRPr>
          </a:p>
        </p:txBody>
      </p:sp>
    </p:spTree>
    <p:extLst>
      <p:ext uri="{BB962C8B-B14F-4D97-AF65-F5344CB8AC3E}">
        <p14:creationId xmlns:p14="http://schemas.microsoft.com/office/powerpoint/2010/main" val="128036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95</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97</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98</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500"/>
              <a:t>True Scalability –</a:t>
            </a:r>
          </a:p>
          <a:p>
            <a:pPr eaLnBrk="1" hangingPunct="1">
              <a:spcBef>
                <a:spcPct val="0"/>
              </a:spcBef>
            </a:pPr>
            <a:endParaRPr lang="en-US" sz="2500"/>
          </a:p>
          <a:p>
            <a:pPr eaLnBrk="1" hangingPunct="1">
              <a:spcBef>
                <a:spcPct val="0"/>
              </a:spcBef>
            </a:pPr>
            <a:r>
              <a:rPr lang="en-US" sz="2500"/>
              <a:t>All Technisonic Radios are based on a modular design </a:t>
            </a:r>
            <a:r>
              <a:rPr lang="en-US" sz="1700"/>
              <a:t>…</a:t>
            </a:r>
          </a:p>
          <a:p>
            <a:pPr eaLnBrk="1" hangingPunct="1">
              <a:spcBef>
                <a:spcPct val="0"/>
              </a:spcBef>
            </a:pPr>
            <a:endParaRPr lang="en-US" sz="170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7126" indent="-298895">
              <a:defRPr>
                <a:solidFill>
                  <a:schemeClr val="tx1"/>
                </a:solidFill>
                <a:latin typeface="Calibri" pitchFamily="34" charset="0"/>
              </a:defRPr>
            </a:lvl2pPr>
            <a:lvl3pPr marL="1195578" indent="-239116">
              <a:defRPr>
                <a:solidFill>
                  <a:schemeClr val="tx1"/>
                </a:solidFill>
                <a:latin typeface="Calibri" pitchFamily="34" charset="0"/>
              </a:defRPr>
            </a:lvl3pPr>
            <a:lvl4pPr marL="1673809" indent="-239116">
              <a:defRPr>
                <a:solidFill>
                  <a:schemeClr val="tx1"/>
                </a:solidFill>
                <a:latin typeface="Calibri" pitchFamily="34" charset="0"/>
              </a:defRPr>
            </a:lvl4pPr>
            <a:lvl5pPr marL="2152040" indent="-239116">
              <a:defRPr>
                <a:solidFill>
                  <a:schemeClr val="tx1"/>
                </a:solidFill>
                <a:latin typeface="Calibri" pitchFamily="34" charset="0"/>
              </a:defRPr>
            </a:lvl5pPr>
            <a:lvl6pPr marL="2630272" indent="-239116" fontAlgn="base">
              <a:spcBef>
                <a:spcPct val="0"/>
              </a:spcBef>
              <a:spcAft>
                <a:spcPct val="0"/>
              </a:spcAft>
              <a:defRPr>
                <a:solidFill>
                  <a:schemeClr val="tx1"/>
                </a:solidFill>
                <a:latin typeface="Calibri" pitchFamily="34" charset="0"/>
              </a:defRPr>
            </a:lvl6pPr>
            <a:lvl7pPr marL="3108503" indent="-239116" fontAlgn="base">
              <a:spcBef>
                <a:spcPct val="0"/>
              </a:spcBef>
              <a:spcAft>
                <a:spcPct val="0"/>
              </a:spcAft>
              <a:defRPr>
                <a:solidFill>
                  <a:schemeClr val="tx1"/>
                </a:solidFill>
                <a:latin typeface="Calibri" pitchFamily="34" charset="0"/>
              </a:defRPr>
            </a:lvl7pPr>
            <a:lvl8pPr marL="3586734" indent="-239116" fontAlgn="base">
              <a:spcBef>
                <a:spcPct val="0"/>
              </a:spcBef>
              <a:spcAft>
                <a:spcPct val="0"/>
              </a:spcAft>
              <a:defRPr>
                <a:solidFill>
                  <a:schemeClr val="tx1"/>
                </a:solidFill>
                <a:latin typeface="Calibri" pitchFamily="34" charset="0"/>
              </a:defRPr>
            </a:lvl8pPr>
            <a:lvl9pPr marL="4064965" indent="-2391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9662A1-12AF-4DA6-A721-D492056AC3E2}" type="slidenum">
              <a:rPr lang="en-US" smtClean="0">
                <a:solidFill>
                  <a:srgbClr val="000000"/>
                </a:solidFill>
              </a:rPr>
              <a:pPr fontAlgn="base">
                <a:spcBef>
                  <a:spcPct val="0"/>
                </a:spcBef>
                <a:spcAft>
                  <a:spcPct val="0"/>
                </a:spcAft>
                <a:defRPr/>
              </a:pPr>
              <a:t>99</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0B0857-61C0-4820-B576-E0A05D84CCE9}" type="datetime3">
              <a:rPr lang="en-US" smtClean="0"/>
              <a:t>7 July 2022</a:t>
            </a:fld>
            <a:endParaRPr lang="en-US" dirty="0"/>
          </a:p>
        </p:txBody>
      </p:sp>
      <p:sp>
        <p:nvSpPr>
          <p:cNvPr id="5" name="Footer Placeholder 4"/>
          <p:cNvSpPr>
            <a:spLocks noGrp="1"/>
          </p:cNvSpPr>
          <p:nvPr>
            <p:ph type="ftr" sz="quarter" idx="11"/>
          </p:nvPr>
        </p:nvSpPr>
        <p:spPr/>
        <p:txBody>
          <a:bodyPr/>
          <a:lstStyle/>
          <a:p>
            <a:r>
              <a:rPr lang="en-US"/>
              <a:t>9100 Operator Training</a:t>
            </a:r>
            <a:endParaRPr lang="en-US" dirty="0"/>
          </a:p>
        </p:txBody>
      </p:sp>
      <p:sp>
        <p:nvSpPr>
          <p:cNvPr id="6" name="Slide Number Placeholder 5"/>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135076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C846F-E5B7-4E53-8375-50FFF2839481}" type="datetime3">
              <a:rPr lang="en-US" smtClean="0"/>
              <a:t>7 July 2022</a:t>
            </a:fld>
            <a:endParaRPr lang="en-US" dirty="0"/>
          </a:p>
        </p:txBody>
      </p:sp>
      <p:sp>
        <p:nvSpPr>
          <p:cNvPr id="5" name="Footer Placeholder 4"/>
          <p:cNvSpPr>
            <a:spLocks noGrp="1"/>
          </p:cNvSpPr>
          <p:nvPr>
            <p:ph type="ftr" sz="quarter" idx="11"/>
          </p:nvPr>
        </p:nvSpPr>
        <p:spPr/>
        <p:txBody>
          <a:bodyPr/>
          <a:lstStyle/>
          <a:p>
            <a:r>
              <a:rPr lang="en-US"/>
              <a:t>9100 Operator Training</a:t>
            </a:r>
            <a:endParaRPr lang="en-US" dirty="0"/>
          </a:p>
        </p:txBody>
      </p:sp>
      <p:sp>
        <p:nvSpPr>
          <p:cNvPr id="6" name="Slide Number Placeholder 5"/>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56529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8850-CB39-480C-908E-84E847721DE3}" type="datetime3">
              <a:rPr lang="en-US" smtClean="0"/>
              <a:t>7 July 2022</a:t>
            </a:fld>
            <a:endParaRPr lang="en-US" dirty="0"/>
          </a:p>
        </p:txBody>
      </p:sp>
      <p:sp>
        <p:nvSpPr>
          <p:cNvPr id="5" name="Footer Placeholder 4"/>
          <p:cNvSpPr>
            <a:spLocks noGrp="1"/>
          </p:cNvSpPr>
          <p:nvPr>
            <p:ph type="ftr" sz="quarter" idx="11"/>
          </p:nvPr>
        </p:nvSpPr>
        <p:spPr/>
        <p:txBody>
          <a:bodyPr/>
          <a:lstStyle/>
          <a:p>
            <a:r>
              <a:rPr lang="en-US"/>
              <a:t>9100 Operator Training</a:t>
            </a:r>
            <a:endParaRPr lang="en-US" dirty="0"/>
          </a:p>
        </p:txBody>
      </p:sp>
      <p:sp>
        <p:nvSpPr>
          <p:cNvPr id="6" name="Slide Number Placeholder 5"/>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400861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57D5-FF2D-454F-998D-990F9AA4AC8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513401C-B20A-4836-86CE-D6C49BFFAE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6B7437-CFD4-46E9-846C-F35F9C5F1317}"/>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F3AF920B-25D9-4C19-B081-2B0DD4D85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F1000-83E4-4226-A300-67DF5D9524C7}"/>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239111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6070-344C-4197-BBCA-B3E824666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1189D-0AA4-4CCF-BE87-24A97E425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FE151-A93A-4C67-8471-00B27A8E2844}"/>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2417465B-A5DF-404B-A773-E6A698671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41804-4BA4-40CC-97FF-87CF481803F7}"/>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514159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1C68-F8C8-4521-B9CF-9BA5D816043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12B84F7-7EB3-4A74-A7B8-4520158DDF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F1446-25D2-4650-A49E-AC7504BDCAED}"/>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5DE92C18-61A7-46B9-8D59-DC8D3C0A0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B6951-082D-456E-BDB3-E6BEA4078FC2}"/>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300277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A7CF-A5A9-48B7-9C89-CB96003D1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5026F-4F56-420F-AAE9-4E4295685F9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D430A7-DB6D-4FB7-8D47-2573E69BAD2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6AD6DD-BAB9-4248-BC7C-6114421FB662}"/>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6" name="Footer Placeholder 5">
            <a:extLst>
              <a:ext uri="{FF2B5EF4-FFF2-40B4-BE49-F238E27FC236}">
                <a16:creationId xmlns:a16="http://schemas.microsoft.com/office/drawing/2014/main" id="{540DE323-62BC-4CE2-8D22-D87A516CA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A9655-764A-4E85-B308-80D694742F57}"/>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191575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6AB0-4F0E-4A38-9ACD-157077F6D7A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EBF51-37CF-4BEE-A187-5E10526D3BF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FBEFE-A5C6-4B0D-ADDD-FE06AF00B58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E4C099-8A21-48E4-B574-53A8B5C96B2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57636-8789-4CE9-8158-3B89D7F3F3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8DBC84-EE6B-4043-9DB7-79E1A384E209}"/>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8" name="Footer Placeholder 7">
            <a:extLst>
              <a:ext uri="{FF2B5EF4-FFF2-40B4-BE49-F238E27FC236}">
                <a16:creationId xmlns:a16="http://schemas.microsoft.com/office/drawing/2014/main" id="{01426063-6ACA-4D66-BACB-365716EAB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CA1FA-E2DB-490E-9E54-7D330E814B08}"/>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134210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8E1A-2136-4AE4-8FC0-2A0429D8C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8ECD92-FF0E-4667-A58B-C78D6D632348}"/>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4" name="Footer Placeholder 3">
            <a:extLst>
              <a:ext uri="{FF2B5EF4-FFF2-40B4-BE49-F238E27FC236}">
                <a16:creationId xmlns:a16="http://schemas.microsoft.com/office/drawing/2014/main" id="{40B76F81-DC72-4107-B220-C02F6E4B82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085C5-4553-4D32-A5FC-1364EEE65C62}"/>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1590915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F8C81B-77E7-452E-AB06-7B9DC5231234}"/>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3" name="Footer Placeholder 2">
            <a:extLst>
              <a:ext uri="{FF2B5EF4-FFF2-40B4-BE49-F238E27FC236}">
                <a16:creationId xmlns:a16="http://schemas.microsoft.com/office/drawing/2014/main" id="{B93A3EEC-73BA-43A9-AF0D-C40FEAB85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C364C2-C94B-4B70-B464-D28CAAB98CDE}"/>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2082008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1773-E3F1-4AAA-BFDE-F808E6683ED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72E08E-FA45-4DB2-A99A-E32A1DDB86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F8B16-8D63-410C-A4C4-A6D96C1D64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88CB5E-999C-4F1E-A901-A7655C02A3E4}"/>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6" name="Footer Placeholder 5">
            <a:extLst>
              <a:ext uri="{FF2B5EF4-FFF2-40B4-BE49-F238E27FC236}">
                <a16:creationId xmlns:a16="http://schemas.microsoft.com/office/drawing/2014/main" id="{00E7F69E-EC2C-4852-BC57-FDC53EE68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6A407-7F7C-49C4-BDEB-9368F148767F}"/>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6090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07101-5E75-4777-ACD0-A0FA81C2D863}" type="datetime3">
              <a:rPr lang="en-US" smtClean="0"/>
              <a:t>7 July 2022</a:t>
            </a:fld>
            <a:endParaRPr lang="en-US" dirty="0"/>
          </a:p>
        </p:txBody>
      </p:sp>
      <p:sp>
        <p:nvSpPr>
          <p:cNvPr id="5" name="Footer Placeholder 4"/>
          <p:cNvSpPr>
            <a:spLocks noGrp="1"/>
          </p:cNvSpPr>
          <p:nvPr>
            <p:ph type="ftr" sz="quarter" idx="11"/>
          </p:nvPr>
        </p:nvSpPr>
        <p:spPr/>
        <p:txBody>
          <a:bodyPr/>
          <a:lstStyle/>
          <a:p>
            <a:r>
              <a:rPr lang="en-US"/>
              <a:t>9100 Operator Training</a:t>
            </a:r>
            <a:endParaRPr lang="en-US" dirty="0"/>
          </a:p>
        </p:txBody>
      </p:sp>
      <p:sp>
        <p:nvSpPr>
          <p:cNvPr id="6" name="Slide Number Placeholder 5"/>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3462430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1499-1ED7-40E8-9B47-190F05B761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791E33-F275-477A-838E-3257C72657F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A8FB1AB-E2D1-4096-8908-F68B7D1031A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B0FB0A-D0CB-46E8-9BDE-5C626CB03326}"/>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6" name="Footer Placeholder 5">
            <a:extLst>
              <a:ext uri="{FF2B5EF4-FFF2-40B4-BE49-F238E27FC236}">
                <a16:creationId xmlns:a16="http://schemas.microsoft.com/office/drawing/2014/main" id="{F9B94999-BB52-4F22-872C-850DF012D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7031C-5A24-41F0-84B0-40F6DAE24F2E}"/>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2800374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3197-DF32-4E21-803F-B40B5A159A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2738D-523A-4A6B-B50A-6FDF91E7DA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D095F-3713-4D77-84CF-9F09EEA7AE2C}"/>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041171E1-88FB-458A-91A2-6F85A25D5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B3752-96A7-4EDD-8D2D-48B980C811AB}"/>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407603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9DEB1-A57C-4A2C-BF4E-72F0C9CE6B1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A60D65-8B20-4B7D-A8D9-8C6F4C1D152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13B8A-A891-486B-A24B-723712A7FD5C}"/>
              </a:ext>
            </a:extLst>
          </p:cNvPr>
          <p:cNvSpPr>
            <a:spLocks noGrp="1"/>
          </p:cNvSpPr>
          <p:nvPr>
            <p:ph type="dt" sz="half" idx="10"/>
          </p:nvPr>
        </p:nvSpPr>
        <p:spPr/>
        <p:txBody>
          <a:body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FC6AF8DF-500C-404D-85D6-A460990F3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188B7-2BBB-442C-94D7-206976A32527}"/>
              </a:ext>
            </a:extLst>
          </p:cNvPr>
          <p:cNvSpPr>
            <a:spLocks noGrp="1"/>
          </p:cNvSpPr>
          <p:nvPr>
            <p:ph type="sldNum" sz="quarter" idx="12"/>
          </p:nvPr>
        </p:nvSpPr>
        <p:spPr/>
        <p:txBody>
          <a:bodyPr/>
          <a:lstStyle/>
          <a:p>
            <a:fld id="{53B53736-AB1B-494D-977D-1D1C06DAB208}" type="slidenum">
              <a:rPr lang="en-US" smtClean="0"/>
              <a:t>‹#›</a:t>
            </a:fld>
            <a:endParaRPr lang="en-US"/>
          </a:p>
        </p:txBody>
      </p:sp>
    </p:spTree>
    <p:extLst>
      <p:ext uri="{BB962C8B-B14F-4D97-AF65-F5344CB8AC3E}">
        <p14:creationId xmlns:p14="http://schemas.microsoft.com/office/powerpoint/2010/main" val="216688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DEFAE2-C601-472F-848B-6E44299361EE}" type="datetime3">
              <a:rPr lang="en-US" smtClean="0"/>
              <a:t>7 July 2022</a:t>
            </a:fld>
            <a:endParaRPr lang="en-US" dirty="0"/>
          </a:p>
        </p:txBody>
      </p:sp>
      <p:sp>
        <p:nvSpPr>
          <p:cNvPr id="5" name="Footer Placeholder 4"/>
          <p:cNvSpPr>
            <a:spLocks noGrp="1"/>
          </p:cNvSpPr>
          <p:nvPr>
            <p:ph type="ftr" sz="quarter" idx="11"/>
          </p:nvPr>
        </p:nvSpPr>
        <p:spPr/>
        <p:txBody>
          <a:bodyPr/>
          <a:lstStyle/>
          <a:p>
            <a:r>
              <a:rPr lang="en-US"/>
              <a:t>9100 Operator Training</a:t>
            </a:r>
            <a:endParaRPr lang="en-US" dirty="0"/>
          </a:p>
        </p:txBody>
      </p:sp>
      <p:sp>
        <p:nvSpPr>
          <p:cNvPr id="6" name="Slide Number Placeholder 5"/>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2873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D12C28-8460-4B83-98CE-4872056A5120}" type="datetime3">
              <a:rPr lang="en-US" smtClean="0"/>
              <a:t>7 July 2022</a:t>
            </a:fld>
            <a:endParaRPr lang="en-US" dirty="0"/>
          </a:p>
        </p:txBody>
      </p:sp>
      <p:sp>
        <p:nvSpPr>
          <p:cNvPr id="6" name="Footer Placeholder 5"/>
          <p:cNvSpPr>
            <a:spLocks noGrp="1"/>
          </p:cNvSpPr>
          <p:nvPr>
            <p:ph type="ftr" sz="quarter" idx="11"/>
          </p:nvPr>
        </p:nvSpPr>
        <p:spPr/>
        <p:txBody>
          <a:bodyPr/>
          <a:lstStyle/>
          <a:p>
            <a:r>
              <a:rPr lang="en-US"/>
              <a:t>9100 Operator Training</a:t>
            </a:r>
            <a:endParaRPr lang="en-US" dirty="0"/>
          </a:p>
        </p:txBody>
      </p:sp>
      <p:sp>
        <p:nvSpPr>
          <p:cNvPr id="7" name="Slide Number Placeholder 6"/>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79218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7EB1BE-7E70-4975-B0EA-5A195A79C23F}" type="datetime3">
              <a:rPr lang="en-US" smtClean="0"/>
              <a:t>7 July 2022</a:t>
            </a:fld>
            <a:endParaRPr lang="en-US" dirty="0"/>
          </a:p>
        </p:txBody>
      </p:sp>
      <p:sp>
        <p:nvSpPr>
          <p:cNvPr id="8" name="Footer Placeholder 7"/>
          <p:cNvSpPr>
            <a:spLocks noGrp="1"/>
          </p:cNvSpPr>
          <p:nvPr>
            <p:ph type="ftr" sz="quarter" idx="11"/>
          </p:nvPr>
        </p:nvSpPr>
        <p:spPr/>
        <p:txBody>
          <a:bodyPr/>
          <a:lstStyle/>
          <a:p>
            <a:r>
              <a:rPr lang="en-US"/>
              <a:t>9100 Operator Training</a:t>
            </a:r>
            <a:endParaRPr lang="en-US" dirty="0"/>
          </a:p>
        </p:txBody>
      </p:sp>
      <p:sp>
        <p:nvSpPr>
          <p:cNvPr id="9" name="Slide Number Placeholder 8"/>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128451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E6DF9-B7A1-49CF-8B69-1C684AAE065B}" type="datetime3">
              <a:rPr lang="en-US" smtClean="0"/>
              <a:t>7 July 2022</a:t>
            </a:fld>
            <a:endParaRPr lang="en-US" dirty="0"/>
          </a:p>
        </p:txBody>
      </p:sp>
      <p:sp>
        <p:nvSpPr>
          <p:cNvPr id="4" name="Footer Placeholder 3"/>
          <p:cNvSpPr>
            <a:spLocks noGrp="1"/>
          </p:cNvSpPr>
          <p:nvPr>
            <p:ph type="ftr" sz="quarter" idx="11"/>
          </p:nvPr>
        </p:nvSpPr>
        <p:spPr/>
        <p:txBody>
          <a:bodyPr/>
          <a:lstStyle/>
          <a:p>
            <a:r>
              <a:rPr lang="en-US"/>
              <a:t>9100 Operator Training</a:t>
            </a:r>
            <a:endParaRPr lang="en-US" dirty="0"/>
          </a:p>
        </p:txBody>
      </p:sp>
      <p:sp>
        <p:nvSpPr>
          <p:cNvPr id="5" name="Slide Number Placeholder 4"/>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98077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83C04-1082-46E3-9764-AF7F8B6D61BF}" type="datetime3">
              <a:rPr lang="en-US" smtClean="0"/>
              <a:t>7 July 2022</a:t>
            </a:fld>
            <a:endParaRPr lang="en-US" dirty="0"/>
          </a:p>
        </p:txBody>
      </p:sp>
      <p:sp>
        <p:nvSpPr>
          <p:cNvPr id="3" name="Footer Placeholder 2"/>
          <p:cNvSpPr>
            <a:spLocks noGrp="1"/>
          </p:cNvSpPr>
          <p:nvPr>
            <p:ph type="ftr" sz="quarter" idx="11"/>
          </p:nvPr>
        </p:nvSpPr>
        <p:spPr/>
        <p:txBody>
          <a:bodyPr/>
          <a:lstStyle/>
          <a:p>
            <a:r>
              <a:rPr lang="en-US"/>
              <a:t>9100 Operator Training</a:t>
            </a:r>
            <a:endParaRPr lang="en-US" dirty="0"/>
          </a:p>
        </p:txBody>
      </p:sp>
      <p:sp>
        <p:nvSpPr>
          <p:cNvPr id="4" name="Slide Number Placeholder 3"/>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850765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E9950D-D4E8-4EC7-8390-E43B91D57792}" type="datetime3">
              <a:rPr lang="en-US" smtClean="0"/>
              <a:t>7 July 2022</a:t>
            </a:fld>
            <a:endParaRPr lang="en-US" dirty="0"/>
          </a:p>
        </p:txBody>
      </p:sp>
      <p:sp>
        <p:nvSpPr>
          <p:cNvPr id="6" name="Footer Placeholder 5"/>
          <p:cNvSpPr>
            <a:spLocks noGrp="1"/>
          </p:cNvSpPr>
          <p:nvPr>
            <p:ph type="ftr" sz="quarter" idx="11"/>
          </p:nvPr>
        </p:nvSpPr>
        <p:spPr/>
        <p:txBody>
          <a:bodyPr/>
          <a:lstStyle/>
          <a:p>
            <a:r>
              <a:rPr lang="en-US"/>
              <a:t>9100 Operator Training</a:t>
            </a:r>
            <a:endParaRPr lang="en-US" dirty="0"/>
          </a:p>
        </p:txBody>
      </p:sp>
      <p:sp>
        <p:nvSpPr>
          <p:cNvPr id="7" name="Slide Number Placeholder 6"/>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25427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82901-8721-4DC7-9D1C-C5EA84914DC0}" type="datetime3">
              <a:rPr lang="en-US" smtClean="0"/>
              <a:t>7 July 2022</a:t>
            </a:fld>
            <a:endParaRPr lang="en-US" dirty="0"/>
          </a:p>
        </p:txBody>
      </p:sp>
      <p:sp>
        <p:nvSpPr>
          <p:cNvPr id="6" name="Footer Placeholder 5"/>
          <p:cNvSpPr>
            <a:spLocks noGrp="1"/>
          </p:cNvSpPr>
          <p:nvPr>
            <p:ph type="ftr" sz="quarter" idx="11"/>
          </p:nvPr>
        </p:nvSpPr>
        <p:spPr/>
        <p:txBody>
          <a:bodyPr/>
          <a:lstStyle/>
          <a:p>
            <a:r>
              <a:rPr lang="en-US"/>
              <a:t>9100 Operator Training</a:t>
            </a:r>
            <a:endParaRPr lang="en-US" dirty="0"/>
          </a:p>
        </p:txBody>
      </p:sp>
      <p:sp>
        <p:nvSpPr>
          <p:cNvPr id="7" name="Slide Number Placeholder 6"/>
          <p:cNvSpPr>
            <a:spLocks noGrp="1"/>
          </p:cNvSpPr>
          <p:nvPr>
            <p:ph type="sldNum" sz="quarter" idx="12"/>
          </p:nvPr>
        </p:nvSpPr>
        <p:spPr/>
        <p:txBody>
          <a:bodyPr/>
          <a:lstStyle/>
          <a:p>
            <a:fld id="{D00D2D65-5684-48C8-A2EF-EAA7B3734CA0}" type="slidenum">
              <a:rPr lang="en-US" smtClean="0"/>
              <a:t>‹#›</a:t>
            </a:fld>
            <a:endParaRPr lang="en-US" dirty="0"/>
          </a:p>
        </p:txBody>
      </p:sp>
    </p:spTree>
    <p:extLst>
      <p:ext uri="{BB962C8B-B14F-4D97-AF65-F5344CB8AC3E}">
        <p14:creationId xmlns:p14="http://schemas.microsoft.com/office/powerpoint/2010/main" val="281950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473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A5FEB-FB70-4DFE-BF30-95A1E86800F8}" type="datetime3">
              <a:rPr lang="en-US" smtClean="0"/>
              <a:t>7 July 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9100 Operator Training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D2D65-5684-48C8-A2EF-EAA7B3734CA0}" type="slidenum">
              <a:rPr lang="en-US" smtClean="0"/>
              <a:t>‹#›</a:t>
            </a:fld>
            <a:endParaRPr lang="en-US" dirty="0"/>
          </a:p>
        </p:txBody>
      </p:sp>
    </p:spTree>
    <p:extLst>
      <p:ext uri="{BB962C8B-B14F-4D97-AF65-F5344CB8AC3E}">
        <p14:creationId xmlns:p14="http://schemas.microsoft.com/office/powerpoint/2010/main" val="3897482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4739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41375-BE1C-43DC-A669-ADE06FFB4DC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90506F-09A3-408A-B29F-A4FD98B646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CFF17-E6D1-481A-BCD7-C04974EEFBB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D40907-1725-4212-A1BF-8D53FF7A444F}" type="datetimeFigureOut">
              <a:rPr lang="en-US" smtClean="0"/>
              <a:t>7/7/2022</a:t>
            </a:fld>
            <a:endParaRPr lang="en-US"/>
          </a:p>
        </p:txBody>
      </p:sp>
      <p:sp>
        <p:nvSpPr>
          <p:cNvPr id="5" name="Footer Placeholder 4">
            <a:extLst>
              <a:ext uri="{FF2B5EF4-FFF2-40B4-BE49-F238E27FC236}">
                <a16:creationId xmlns:a16="http://schemas.microsoft.com/office/drawing/2014/main" id="{2965755B-2033-40F7-9BBD-137C06764B4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6E8B29-0657-4D1C-A59A-94A25081BA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B53736-AB1B-494D-977D-1D1C06DAB208}" type="slidenum">
              <a:rPr lang="en-US" smtClean="0"/>
              <a:t>‹#›</a:t>
            </a:fld>
            <a:endParaRPr lang="en-US"/>
          </a:p>
        </p:txBody>
      </p:sp>
    </p:spTree>
    <p:extLst>
      <p:ext uri="{BB962C8B-B14F-4D97-AF65-F5344CB8AC3E}">
        <p14:creationId xmlns:p14="http://schemas.microsoft.com/office/powerpoint/2010/main" val="2619793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0.emf"/></Relationships>
</file>

<file path=ppt/slides/_rels/slide10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3" Type="http://schemas.openxmlformats.org/officeDocument/2006/relationships/hyperlink" Target="mailto:jhuddock@til.ca" TargetMode="External"/><Relationship Id="rId2" Type="http://schemas.openxmlformats.org/officeDocument/2006/relationships/image" Target="../media/image124.jp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png"/><Relationship Id="rId5" Type="http://schemas.openxmlformats.org/officeDocument/2006/relationships/diagramQuickStyle" Target="../diagrams/quickStyle2.xml"/><Relationship Id="rId10" Type="http://schemas.openxmlformats.org/officeDocument/2006/relationships/image" Target="../media/image170.png"/><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hyperlink" Target="../Desktop/9000/9000%20Software/146595%20TDFM-9000%20SERIES%20SOFTWARE%20UPGRADE%20PROCEDURE.pdf" TargetMode="Externa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28.emf"/><Relationship Id="rId4" Type="http://schemas.openxmlformats.org/officeDocument/2006/relationships/image" Target="../media/image127.emf"/></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hyperlink" Target="mailto:Jhuddock@til.c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jpg"/><Relationship Id="rId7"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8.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0B0FFA-93E6-4C6B-9C92-DFF5E814B393}"/>
              </a:ext>
            </a:extLst>
          </p:cNvPr>
          <p:cNvSpPr/>
          <p:nvPr/>
        </p:nvSpPr>
        <p:spPr>
          <a:xfrm>
            <a:off x="5334699" y="2645272"/>
            <a:ext cx="2776903" cy="2310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6504EB-BEC7-41A4-BD35-98357608F11C}"/>
              </a:ext>
            </a:extLst>
          </p:cNvPr>
          <p:cNvPicPr>
            <a:picLocks noChangeAspect="1"/>
          </p:cNvPicPr>
          <p:nvPr/>
        </p:nvPicPr>
        <p:blipFill>
          <a:blip r:embed="rId2"/>
          <a:stretch>
            <a:fillRect/>
          </a:stretch>
        </p:blipFill>
        <p:spPr>
          <a:xfrm>
            <a:off x="0" y="6111474"/>
            <a:ext cx="9144000" cy="768096"/>
          </a:xfrm>
          <a:prstGeom prst="rect">
            <a:avLst/>
          </a:prstGeom>
        </p:spPr>
      </p:pic>
      <p:pic>
        <p:nvPicPr>
          <p:cNvPr id="3" name="Picture 2">
            <a:extLst>
              <a:ext uri="{FF2B5EF4-FFF2-40B4-BE49-F238E27FC236}">
                <a16:creationId xmlns:a16="http://schemas.microsoft.com/office/drawing/2014/main" id="{D931A22F-16B5-4633-A856-9734E2E97455}"/>
              </a:ext>
            </a:extLst>
          </p:cNvPr>
          <p:cNvPicPr>
            <a:picLocks noChangeAspect="1"/>
          </p:cNvPicPr>
          <p:nvPr/>
        </p:nvPicPr>
        <p:blipFill>
          <a:blip r:embed="rId3"/>
          <a:stretch>
            <a:fillRect/>
          </a:stretch>
        </p:blipFill>
        <p:spPr>
          <a:xfrm>
            <a:off x="5334000" y="914400"/>
            <a:ext cx="2776903" cy="1575399"/>
          </a:xfrm>
          <a:prstGeom prst="rect">
            <a:avLst/>
          </a:prstGeom>
        </p:spPr>
      </p:pic>
      <p:pic>
        <p:nvPicPr>
          <p:cNvPr id="4" name="Picture 3">
            <a:extLst>
              <a:ext uri="{FF2B5EF4-FFF2-40B4-BE49-F238E27FC236}">
                <a16:creationId xmlns:a16="http://schemas.microsoft.com/office/drawing/2014/main" id="{21D701FB-2B76-4E0E-8599-8431CD05A04A}"/>
              </a:ext>
            </a:extLst>
          </p:cNvPr>
          <p:cNvPicPr>
            <a:picLocks noChangeAspect="1"/>
          </p:cNvPicPr>
          <p:nvPr/>
        </p:nvPicPr>
        <p:blipFill>
          <a:blip r:embed="rId4"/>
          <a:stretch>
            <a:fillRect/>
          </a:stretch>
        </p:blipFill>
        <p:spPr>
          <a:xfrm>
            <a:off x="5434861" y="2791670"/>
            <a:ext cx="2575179" cy="2018004"/>
          </a:xfrm>
          <a:prstGeom prst="rect">
            <a:avLst/>
          </a:prstGeom>
          <a:effectLst>
            <a:softEdge rad="38100"/>
          </a:effectLst>
        </p:spPr>
      </p:pic>
      <p:sp>
        <p:nvSpPr>
          <p:cNvPr id="7" name="TextBox 6">
            <a:extLst>
              <a:ext uri="{FF2B5EF4-FFF2-40B4-BE49-F238E27FC236}">
                <a16:creationId xmlns:a16="http://schemas.microsoft.com/office/drawing/2014/main" id="{F150E4F8-968F-4162-9E54-6C7DE5CD63B2}"/>
              </a:ext>
            </a:extLst>
          </p:cNvPr>
          <p:cNvSpPr txBox="1"/>
          <p:nvPr/>
        </p:nvSpPr>
        <p:spPr>
          <a:xfrm>
            <a:off x="804949" y="798613"/>
            <a:ext cx="3451779" cy="1846659"/>
          </a:xfrm>
          <a:prstGeom prst="rect">
            <a:avLst/>
          </a:prstGeom>
          <a:noFill/>
        </p:spPr>
        <p:txBody>
          <a:bodyPr wrap="none" rtlCol="0">
            <a:spAutoFit/>
          </a:bodyPr>
          <a:lstStyle/>
          <a:p>
            <a:pPr algn="ctr"/>
            <a:r>
              <a:rPr lang="en-US" sz="2400" dirty="0">
                <a:solidFill>
                  <a:schemeClr val="bg1"/>
                </a:solidFill>
                <a:effectLst>
                  <a:outerShdw blurRad="38100" dist="38100" dir="2700000" algn="tl">
                    <a:srgbClr val="000000">
                      <a:alpha val="43137"/>
                    </a:srgbClr>
                  </a:outerShdw>
                </a:effectLst>
              </a:rPr>
              <a:t>Welcome</a:t>
            </a:r>
          </a:p>
          <a:p>
            <a:pPr algn="ctr"/>
            <a:endParaRPr lang="en-US" sz="2400" dirty="0">
              <a:solidFill>
                <a:schemeClr val="bg1"/>
              </a:solidFill>
              <a:effectLst>
                <a:outerShdw blurRad="38100" dist="38100" dir="2700000" algn="tl">
                  <a:srgbClr val="000000">
                    <a:alpha val="43137"/>
                  </a:srgbClr>
                </a:outerShdw>
              </a:effectLst>
            </a:endParaRPr>
          </a:p>
          <a:p>
            <a:pPr algn="ctr"/>
            <a:r>
              <a:rPr lang="en-US" sz="2400" dirty="0">
                <a:solidFill>
                  <a:schemeClr val="bg1"/>
                </a:solidFill>
                <a:effectLst>
                  <a:outerShdw blurRad="38100" dist="38100" dir="2700000" algn="tl">
                    <a:srgbClr val="000000">
                      <a:alpha val="43137"/>
                    </a:srgbClr>
                  </a:outerShdw>
                </a:effectLst>
              </a:rPr>
              <a:t>TDFM-9000</a:t>
            </a:r>
          </a:p>
          <a:p>
            <a:pPr algn="ctr"/>
            <a:r>
              <a:rPr lang="en-US" sz="2400" dirty="0">
                <a:solidFill>
                  <a:schemeClr val="bg1"/>
                </a:solidFill>
                <a:effectLst>
                  <a:outerShdw blurRad="38100" dist="38100" dir="2700000" algn="tl">
                    <a:srgbClr val="000000">
                      <a:alpha val="43137"/>
                    </a:srgbClr>
                  </a:outerShdw>
                </a:effectLst>
              </a:rPr>
              <a:t>Operators Training</a:t>
            </a:r>
          </a:p>
          <a:p>
            <a:endParaRPr lang="en-US" dirty="0"/>
          </a:p>
        </p:txBody>
      </p:sp>
      <p:pic>
        <p:nvPicPr>
          <p:cNvPr id="8" name="Picture 7">
            <a:extLst>
              <a:ext uri="{FF2B5EF4-FFF2-40B4-BE49-F238E27FC236}">
                <a16:creationId xmlns:a16="http://schemas.microsoft.com/office/drawing/2014/main" id="{EF39B834-13F2-5BE3-C8A2-404DEC027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302292"/>
            <a:ext cx="4334592" cy="2310801"/>
          </a:xfrm>
          <a:prstGeom prst="rect">
            <a:avLst/>
          </a:prstGeom>
        </p:spPr>
      </p:pic>
    </p:spTree>
    <p:extLst>
      <p:ext uri="{BB962C8B-B14F-4D97-AF65-F5344CB8AC3E}">
        <p14:creationId xmlns:p14="http://schemas.microsoft.com/office/powerpoint/2010/main" val="352230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40000"/>
                    <a:lumOff val="60000"/>
                  </a:schemeClr>
                </a:solidFill>
              </a:rPr>
              <a:t> </a:t>
            </a:r>
            <a:r>
              <a:rPr lang="en-US" sz="2800" b="1" dirty="0">
                <a:solidFill>
                  <a:schemeClr val="bg1">
                    <a:lumMod val="40000"/>
                    <a:lumOff val="60000"/>
                  </a:schemeClr>
                </a:solidFill>
              </a:rPr>
              <a:t>P25 Architecture</a:t>
            </a:r>
          </a:p>
        </p:txBody>
      </p:sp>
      <p:sp>
        <p:nvSpPr>
          <p:cNvPr id="7" name="TextBox 6"/>
          <p:cNvSpPr txBox="1"/>
          <p:nvPr/>
        </p:nvSpPr>
        <p:spPr>
          <a:xfrm>
            <a:off x="304800" y="1447800"/>
            <a:ext cx="8458200" cy="1323439"/>
          </a:xfrm>
          <a:prstGeom prst="rect">
            <a:avLst/>
          </a:prstGeom>
          <a:noFill/>
        </p:spPr>
        <p:txBody>
          <a:bodyPr wrap="square" rtlCol="0">
            <a:spAutoFit/>
          </a:bodyPr>
          <a:lstStyle/>
          <a:p>
            <a:pPr algn="ctr"/>
            <a:r>
              <a:rPr lang="en-US" sz="2000" dirty="0">
                <a:solidFill>
                  <a:schemeClr val="bg1"/>
                </a:solidFill>
              </a:rPr>
              <a:t>Land Mobile Radio is divided into two core architectures</a:t>
            </a:r>
          </a:p>
          <a:p>
            <a:pPr algn="ctr"/>
            <a:endParaRPr lang="en-US" sz="2000" dirty="0">
              <a:solidFill>
                <a:schemeClr val="bg1"/>
              </a:solidFill>
            </a:endParaRPr>
          </a:p>
          <a:p>
            <a:pPr algn="ctr"/>
            <a:r>
              <a:rPr lang="en-US" sz="2000" dirty="0">
                <a:solidFill>
                  <a:schemeClr val="bg1"/>
                </a:solidFill>
              </a:rPr>
              <a:t>Conventional and Trunked.   Each architecture is unique and employs different terms and technologies.</a:t>
            </a:r>
          </a:p>
        </p:txBody>
      </p:sp>
      <p:graphicFrame>
        <p:nvGraphicFramePr>
          <p:cNvPr id="3" name="Diagram 2"/>
          <p:cNvGraphicFramePr/>
          <p:nvPr>
            <p:extLst>
              <p:ext uri="{D42A27DB-BD31-4B8C-83A1-F6EECF244321}">
                <p14:modId xmlns:p14="http://schemas.microsoft.com/office/powerpoint/2010/main" val="4271737655"/>
              </p:ext>
            </p:extLst>
          </p:nvPr>
        </p:nvGraphicFramePr>
        <p:xfrm>
          <a:off x="162636" y="3276600"/>
          <a:ext cx="8981364" cy="2204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3894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pic>
        <p:nvPicPr>
          <p:cNvPr id="419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4" y="2440914"/>
            <a:ext cx="2378075"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334000" y="1275669"/>
            <a:ext cx="3643177" cy="954107"/>
          </a:xfrm>
          <a:prstGeom prst="rect">
            <a:avLst/>
          </a:prstGeom>
          <a:no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Software and Capability</a:t>
            </a:r>
          </a:p>
          <a:p>
            <a:pPr algn="ctr"/>
            <a:r>
              <a:rPr lang="en-US" sz="2800" dirty="0">
                <a:solidFill>
                  <a:schemeClr val="bg1"/>
                </a:solidFill>
                <a:effectLst>
                  <a:outerShdw blurRad="38100" dist="38100" dir="2700000" algn="tl">
                    <a:srgbClr val="000000">
                      <a:alpha val="43137"/>
                    </a:srgbClr>
                  </a:outerShdw>
                </a:effectLst>
              </a:rPr>
              <a:t>Updates</a:t>
            </a:r>
          </a:p>
        </p:txBody>
      </p:sp>
      <p:sp>
        <p:nvSpPr>
          <p:cNvPr id="2" name="TextBox 1">
            <a:extLst>
              <a:ext uri="{FF2B5EF4-FFF2-40B4-BE49-F238E27FC236}">
                <a16:creationId xmlns:a16="http://schemas.microsoft.com/office/drawing/2014/main" id="{EA533626-5A60-4C45-BFB6-4B6B2AB360A1}"/>
              </a:ext>
            </a:extLst>
          </p:cNvPr>
          <p:cNvSpPr txBox="1"/>
          <p:nvPr/>
        </p:nvSpPr>
        <p:spPr>
          <a:xfrm>
            <a:off x="457200" y="17917"/>
            <a:ext cx="1940852" cy="646331"/>
          </a:xfrm>
          <a:prstGeom prst="rect">
            <a:avLst/>
          </a:prstGeom>
          <a:noFill/>
        </p:spPr>
        <p:txBody>
          <a:bodyPr wrap="none" rtlCol="0">
            <a:spAutoFit/>
          </a:bodyPr>
          <a:lstStyle/>
          <a:p>
            <a:r>
              <a:rPr lang="en-US" sz="3600" dirty="0">
                <a:solidFill>
                  <a:schemeClr val="bg1"/>
                </a:solidFill>
              </a:rPr>
              <a:t>Evolution</a:t>
            </a:r>
          </a:p>
        </p:txBody>
      </p:sp>
      <p:pic>
        <p:nvPicPr>
          <p:cNvPr id="5" name="Picture 4" descr="The cockpit of a plane&#10;&#10;Description automatically generated with low confidence">
            <a:extLst>
              <a:ext uri="{FF2B5EF4-FFF2-40B4-BE49-F238E27FC236}">
                <a16:creationId xmlns:a16="http://schemas.microsoft.com/office/drawing/2014/main" id="{7D88EAB1-0F92-B619-5D0F-03DF6172E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12190"/>
            <a:ext cx="5058481" cy="2848373"/>
          </a:xfrm>
          <a:prstGeom prst="rect">
            <a:avLst/>
          </a:prstGeom>
        </p:spPr>
      </p:pic>
    </p:spTree>
    <p:extLst>
      <p:ext uri="{BB962C8B-B14F-4D97-AF65-F5344CB8AC3E}">
        <p14:creationId xmlns:p14="http://schemas.microsoft.com/office/powerpoint/2010/main" val="29525785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A533626-5A60-4C45-BFB6-4B6B2AB360A1}"/>
              </a:ext>
            </a:extLst>
          </p:cNvPr>
          <p:cNvSpPr txBox="1"/>
          <p:nvPr/>
        </p:nvSpPr>
        <p:spPr>
          <a:xfrm>
            <a:off x="457200" y="17917"/>
            <a:ext cx="1940852" cy="646331"/>
          </a:xfrm>
          <a:prstGeom prst="rect">
            <a:avLst/>
          </a:prstGeom>
          <a:noFill/>
        </p:spPr>
        <p:txBody>
          <a:bodyPr wrap="none" rtlCol="0">
            <a:spAutoFit/>
          </a:bodyPr>
          <a:lstStyle/>
          <a:p>
            <a:r>
              <a:rPr lang="en-US" sz="3600" dirty="0">
                <a:solidFill>
                  <a:schemeClr val="bg1"/>
                </a:solidFill>
              </a:rPr>
              <a:t>Evolution</a:t>
            </a:r>
          </a:p>
        </p:txBody>
      </p:sp>
      <p:sp>
        <p:nvSpPr>
          <p:cNvPr id="3" name="TextBox 2">
            <a:extLst>
              <a:ext uri="{FF2B5EF4-FFF2-40B4-BE49-F238E27FC236}">
                <a16:creationId xmlns:a16="http://schemas.microsoft.com/office/drawing/2014/main" id="{11707AB4-0AF0-4E28-96F3-D53B6E9619B8}"/>
              </a:ext>
            </a:extLst>
          </p:cNvPr>
          <p:cNvSpPr txBox="1"/>
          <p:nvPr/>
        </p:nvSpPr>
        <p:spPr>
          <a:xfrm>
            <a:off x="730250" y="883557"/>
            <a:ext cx="7696200" cy="5663089"/>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You Spoke,  Technisonic Listened,  Version 2.2.6 Software –</a:t>
            </a:r>
          </a:p>
          <a:p>
            <a:endParaRPr lang="en-US" dirty="0">
              <a:solidFill>
                <a:schemeClr val="bg1"/>
              </a:solidFill>
            </a:endParaRPr>
          </a:p>
          <a:p>
            <a:r>
              <a:rPr lang="en-US" dirty="0">
                <a:solidFill>
                  <a:schemeClr val="bg1"/>
                </a:solidFill>
              </a:rPr>
              <a:t>* Added a config menu that allows the knob direction to be changed when the alternate menu is displayed.</a:t>
            </a:r>
          </a:p>
          <a:p>
            <a:endParaRPr lang="en-US" dirty="0">
              <a:solidFill>
                <a:schemeClr val="bg1"/>
              </a:solidFill>
            </a:endParaRPr>
          </a:p>
          <a:p>
            <a:r>
              <a:rPr lang="en-US" dirty="0">
                <a:solidFill>
                  <a:schemeClr val="bg1"/>
                </a:solidFill>
              </a:rPr>
              <a:t>* Added a config menu that allows the "Combined Mute Indicator" (X) to be turned off. Combined mute still functions but the indicator can be turned off for use when the radio is wired for separate mode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Added a Timer Revert function for the Recall menu.</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Added a timer Revert to Num Lock Mode.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Added Color Selection for each Module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Added Channel Only, Zone Only, or Channel /zone selection to recall Mode.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Glare Timer -  “ ADMIN TIMER”  When display is set to FULL BRT,  a timer can be set to temporarily brighten the screen to overcome Glare and reflections</a:t>
            </a:r>
            <a:r>
              <a:rPr lang="en-US" dirty="0"/>
              <a:t>.</a:t>
            </a:r>
          </a:p>
          <a:p>
            <a:endParaRPr lang="en-US" dirty="0"/>
          </a:p>
        </p:txBody>
      </p:sp>
      <p:pic>
        <p:nvPicPr>
          <p:cNvPr id="5" name="Picture 4">
            <a:extLst>
              <a:ext uri="{FF2B5EF4-FFF2-40B4-BE49-F238E27FC236}">
                <a16:creationId xmlns:a16="http://schemas.microsoft.com/office/drawing/2014/main" id="{567F5FB1-9F27-4AE2-8D01-8E907A3D7E41}"/>
              </a:ext>
            </a:extLst>
          </p:cNvPr>
          <p:cNvPicPr>
            <a:picLocks noChangeAspect="1"/>
          </p:cNvPicPr>
          <p:nvPr/>
        </p:nvPicPr>
        <p:blipFill>
          <a:blip r:embed="rId4"/>
          <a:stretch>
            <a:fillRect/>
          </a:stretch>
        </p:blipFill>
        <p:spPr>
          <a:xfrm>
            <a:off x="6324600" y="3124200"/>
            <a:ext cx="2191373" cy="1676400"/>
          </a:xfrm>
          <a:prstGeom prst="rect">
            <a:avLst/>
          </a:prstGeom>
        </p:spPr>
      </p:pic>
    </p:spTree>
    <p:extLst>
      <p:ext uri="{BB962C8B-B14F-4D97-AF65-F5344CB8AC3E}">
        <p14:creationId xmlns:p14="http://schemas.microsoft.com/office/powerpoint/2010/main" val="3244467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A533626-5A60-4C45-BFB6-4B6B2AB360A1}"/>
              </a:ext>
            </a:extLst>
          </p:cNvPr>
          <p:cNvSpPr txBox="1"/>
          <p:nvPr/>
        </p:nvSpPr>
        <p:spPr>
          <a:xfrm>
            <a:off x="457200" y="17917"/>
            <a:ext cx="1940852" cy="646331"/>
          </a:xfrm>
          <a:prstGeom prst="rect">
            <a:avLst/>
          </a:prstGeom>
          <a:noFill/>
        </p:spPr>
        <p:txBody>
          <a:bodyPr wrap="none" rtlCol="0">
            <a:spAutoFit/>
          </a:bodyPr>
          <a:lstStyle/>
          <a:p>
            <a:r>
              <a:rPr lang="en-US" sz="3600" dirty="0">
                <a:solidFill>
                  <a:schemeClr val="bg1"/>
                </a:solidFill>
              </a:rPr>
              <a:t>Evolution</a:t>
            </a:r>
          </a:p>
        </p:txBody>
      </p:sp>
      <p:sp>
        <p:nvSpPr>
          <p:cNvPr id="3" name="Title 2">
            <a:extLst>
              <a:ext uri="{FF2B5EF4-FFF2-40B4-BE49-F238E27FC236}">
                <a16:creationId xmlns:a16="http://schemas.microsoft.com/office/drawing/2014/main" id="{A4CB47CA-7617-4D3C-8383-DBCDE6366A9E}"/>
              </a:ext>
            </a:extLst>
          </p:cNvPr>
          <p:cNvSpPr>
            <a:spLocks noGrp="1"/>
          </p:cNvSpPr>
          <p:nvPr>
            <p:ph type="ctrTitle"/>
          </p:nvPr>
        </p:nvSpPr>
        <p:spPr>
          <a:xfrm>
            <a:off x="35852" y="3500834"/>
            <a:ext cx="3352800" cy="1470025"/>
          </a:xfrm>
        </p:spPr>
        <p:txBody>
          <a:bodyPr/>
          <a:lstStyle/>
          <a:p>
            <a:pPr rtl="0" eaLnBrk="1" latinLnBrk="0" hangingPunct="1"/>
            <a:r>
              <a:rPr lang="en-US" sz="2000" b="1" kern="1200" dirty="0">
                <a:solidFill>
                  <a:schemeClr val="bg1"/>
                </a:solidFill>
                <a:effectLst>
                  <a:outerShdw blurRad="38100" dist="38100" dir="2700000" algn="tl" rotWithShape="0">
                    <a:srgbClr val="000000">
                      <a:alpha val="43000"/>
                    </a:srgbClr>
                  </a:outerShdw>
                </a:effectLst>
                <a:latin typeface="Calibri" panose="020F0502020204030204" pitchFamily="34" charset="0"/>
                <a:ea typeface="+mn-ea"/>
                <a:cs typeface="+mn-cs"/>
              </a:rPr>
              <a:t>You Spoke,  Technisonic Listened,  Hardware Updates</a:t>
            </a:r>
            <a:endParaRPr lang="en-US" dirty="0">
              <a:solidFill>
                <a:schemeClr val="bg1"/>
              </a:solidFill>
            </a:endParaRPr>
          </a:p>
        </p:txBody>
      </p:sp>
      <p:sp>
        <p:nvSpPr>
          <p:cNvPr id="6" name="TextBox 5">
            <a:extLst>
              <a:ext uri="{FF2B5EF4-FFF2-40B4-BE49-F238E27FC236}">
                <a16:creationId xmlns:a16="http://schemas.microsoft.com/office/drawing/2014/main" id="{6A715E85-980C-4920-BF2F-388778185608}"/>
              </a:ext>
            </a:extLst>
          </p:cNvPr>
          <p:cNvSpPr txBox="1"/>
          <p:nvPr/>
        </p:nvSpPr>
        <p:spPr>
          <a:xfrm>
            <a:off x="3540911" y="3276600"/>
            <a:ext cx="5562599" cy="3693319"/>
          </a:xfrm>
          <a:prstGeom prst="rect">
            <a:avLst/>
          </a:prstGeom>
          <a:noFill/>
        </p:spPr>
        <p:txBody>
          <a:bodyPr wrap="square" rtlCol="0">
            <a:spAutoFit/>
          </a:bodyPr>
          <a:lstStyle/>
          <a:p>
            <a:r>
              <a:rPr lang="en-US" b="1" dirty="0">
                <a:solidFill>
                  <a:schemeClr val="bg1"/>
                </a:solidFill>
              </a:rPr>
              <a:t>Developed a Hardened Lens </a:t>
            </a:r>
            <a:r>
              <a:rPr lang="en-US" dirty="0">
                <a:solidFill>
                  <a:schemeClr val="bg1"/>
                </a:solidFill>
              </a:rPr>
              <a:t>for the TDFM-9000 -  New lens provides the same performance as the original but has been hardened to resist unintentional impacts.  (Not Unbreakable,  but much tougher to do!)  Factory Standard on all new radios as of June 2018</a:t>
            </a:r>
          </a:p>
          <a:p>
            <a:endParaRPr lang="en-US" dirty="0">
              <a:solidFill>
                <a:schemeClr val="bg1"/>
              </a:solidFill>
            </a:endParaRPr>
          </a:p>
          <a:p>
            <a:r>
              <a:rPr lang="en-US" b="1" dirty="0">
                <a:solidFill>
                  <a:schemeClr val="bg1"/>
                </a:solidFill>
              </a:rPr>
              <a:t>New Dust Cover Solution </a:t>
            </a:r>
            <a:r>
              <a:rPr lang="en-US" dirty="0">
                <a:solidFill>
                  <a:schemeClr val="bg1"/>
                </a:solidFill>
              </a:rPr>
              <a:t>for Keypad will be available Summer of 2019.  Protect the radio from dust and dirt intrusion in doors off and high dust environments.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187925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A533626-5A60-4C45-BFB6-4B6B2AB360A1}"/>
              </a:ext>
            </a:extLst>
          </p:cNvPr>
          <p:cNvSpPr txBox="1"/>
          <p:nvPr/>
        </p:nvSpPr>
        <p:spPr>
          <a:xfrm>
            <a:off x="457200" y="17917"/>
            <a:ext cx="1940852" cy="646331"/>
          </a:xfrm>
          <a:prstGeom prst="rect">
            <a:avLst/>
          </a:prstGeom>
          <a:noFill/>
        </p:spPr>
        <p:txBody>
          <a:bodyPr wrap="none" rtlCol="0">
            <a:spAutoFit/>
          </a:bodyPr>
          <a:lstStyle/>
          <a:p>
            <a:r>
              <a:rPr lang="en-US" sz="3600" dirty="0">
                <a:solidFill>
                  <a:schemeClr val="bg1"/>
                </a:solidFill>
              </a:rPr>
              <a:t>Evolution</a:t>
            </a:r>
          </a:p>
        </p:txBody>
      </p:sp>
      <p:pic>
        <p:nvPicPr>
          <p:cNvPr id="3" name="Picture 2">
            <a:extLst>
              <a:ext uri="{FF2B5EF4-FFF2-40B4-BE49-F238E27FC236}">
                <a16:creationId xmlns:a16="http://schemas.microsoft.com/office/drawing/2014/main" id="{02812215-9CD9-40A7-B7CA-3C68EBD9966B}"/>
              </a:ext>
            </a:extLst>
          </p:cNvPr>
          <p:cNvPicPr>
            <a:picLocks noChangeAspect="1"/>
          </p:cNvPicPr>
          <p:nvPr/>
        </p:nvPicPr>
        <p:blipFill>
          <a:blip r:embed="rId4"/>
          <a:stretch>
            <a:fillRect/>
          </a:stretch>
        </p:blipFill>
        <p:spPr>
          <a:xfrm>
            <a:off x="16329" y="775607"/>
            <a:ext cx="3107871" cy="6064476"/>
          </a:xfrm>
          <a:prstGeom prst="rect">
            <a:avLst/>
          </a:prstGeom>
        </p:spPr>
      </p:pic>
      <p:sp>
        <p:nvSpPr>
          <p:cNvPr id="5" name="Rectangle 4">
            <a:extLst>
              <a:ext uri="{FF2B5EF4-FFF2-40B4-BE49-F238E27FC236}">
                <a16:creationId xmlns:a16="http://schemas.microsoft.com/office/drawing/2014/main" id="{FAC83973-DBD3-462A-8F07-2EA1BCCFAC6E}"/>
              </a:ext>
            </a:extLst>
          </p:cNvPr>
          <p:cNvSpPr/>
          <p:nvPr/>
        </p:nvSpPr>
        <p:spPr>
          <a:xfrm>
            <a:off x="3200400" y="990600"/>
            <a:ext cx="5791199" cy="646331"/>
          </a:xfrm>
          <a:prstGeom prst="rect">
            <a:avLst/>
          </a:prstGeom>
        </p:spPr>
        <p:txBody>
          <a:bodyPr wrap="square">
            <a:spAutoFit/>
          </a:bodyPr>
          <a:lstStyle/>
          <a:p>
            <a:r>
              <a:rPr lang="en-US" b="1" dirty="0">
                <a:solidFill>
                  <a:schemeClr val="bg1"/>
                </a:solidFill>
              </a:rPr>
              <a:t>TECHNISONIC ANNOUNCES ITS NEWMULTI-PURPOSE COMMUNICATIONS PORT CAPABILITY in TDFM-9000 /9100</a:t>
            </a:r>
          </a:p>
        </p:txBody>
      </p:sp>
      <p:sp>
        <p:nvSpPr>
          <p:cNvPr id="7" name="Rectangle 6">
            <a:extLst>
              <a:ext uri="{FF2B5EF4-FFF2-40B4-BE49-F238E27FC236}">
                <a16:creationId xmlns:a16="http://schemas.microsoft.com/office/drawing/2014/main" id="{D0F1809F-8973-4CF7-B249-6F8811511714}"/>
              </a:ext>
            </a:extLst>
          </p:cNvPr>
          <p:cNvSpPr/>
          <p:nvPr/>
        </p:nvSpPr>
        <p:spPr>
          <a:xfrm>
            <a:off x="3200400" y="1688068"/>
            <a:ext cx="5716628" cy="3693319"/>
          </a:xfrm>
          <a:prstGeom prst="rect">
            <a:avLst/>
          </a:prstGeom>
        </p:spPr>
        <p:txBody>
          <a:bodyPr wrap="square">
            <a:spAutoFit/>
          </a:bodyPr>
          <a:lstStyle/>
          <a:p>
            <a:r>
              <a:rPr lang="en-US" dirty="0">
                <a:solidFill>
                  <a:schemeClr val="bg1"/>
                </a:solidFill>
              </a:rPr>
              <a:t>MCP is the next leap in airborne communications integration. This disruptive new technology makes communication systems integration possible through a series of dedicated communications ports on the TDFM-9000 series radios. Developed to address circumstances where additional temporary capabilities are needed such as handhelds, or where additional communication integrations are mission-critical such as Satellite, MCP Technology provides a unique set of capabilities that can now be leveraged by TDFM-9000 series operators to further expand and support their changing mission requirements without need for wholesale replacement of existing systems. </a:t>
            </a:r>
          </a:p>
        </p:txBody>
      </p:sp>
    </p:spTree>
    <p:extLst>
      <p:ext uri="{BB962C8B-B14F-4D97-AF65-F5344CB8AC3E}">
        <p14:creationId xmlns:p14="http://schemas.microsoft.com/office/powerpoint/2010/main" val="3590799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12215-9CD9-40A7-B7CA-3C68EBD9966B}"/>
              </a:ext>
            </a:extLst>
          </p:cNvPr>
          <p:cNvPicPr>
            <a:picLocks noChangeAspect="1"/>
          </p:cNvPicPr>
          <p:nvPr/>
        </p:nvPicPr>
        <p:blipFill>
          <a:blip r:embed="rId3"/>
          <a:stretch>
            <a:fillRect/>
          </a:stretch>
        </p:blipFill>
        <p:spPr>
          <a:xfrm>
            <a:off x="16252" y="533400"/>
            <a:ext cx="3107871" cy="6064476"/>
          </a:xfrm>
          <a:prstGeom prst="rect">
            <a:avLst/>
          </a:prstGeom>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0886"/>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A533626-5A60-4C45-BFB6-4B6B2AB360A1}"/>
              </a:ext>
            </a:extLst>
          </p:cNvPr>
          <p:cNvSpPr txBox="1"/>
          <p:nvPr/>
        </p:nvSpPr>
        <p:spPr>
          <a:xfrm>
            <a:off x="32581" y="37655"/>
            <a:ext cx="7853688" cy="646331"/>
          </a:xfrm>
          <a:prstGeom prst="rect">
            <a:avLst/>
          </a:prstGeom>
          <a:noFill/>
        </p:spPr>
        <p:txBody>
          <a:bodyPr wrap="none" rtlCol="0">
            <a:spAutoFit/>
          </a:bodyPr>
          <a:lstStyle/>
          <a:p>
            <a:r>
              <a:rPr lang="en-US" sz="3600" dirty="0">
                <a:solidFill>
                  <a:schemeClr val="bg1"/>
                </a:solidFill>
              </a:rPr>
              <a:t>Evolution  - </a:t>
            </a:r>
            <a:r>
              <a:rPr lang="en-US" sz="2800" dirty="0">
                <a:solidFill>
                  <a:schemeClr val="bg1"/>
                </a:solidFill>
              </a:rPr>
              <a:t>Multi-Purpose Communications Ports</a:t>
            </a:r>
            <a:endParaRPr lang="en-US" sz="2400" dirty="0">
              <a:solidFill>
                <a:schemeClr val="bg1"/>
              </a:solidFill>
            </a:endParaRPr>
          </a:p>
        </p:txBody>
      </p:sp>
      <p:sp>
        <p:nvSpPr>
          <p:cNvPr id="5" name="Rectangle 4">
            <a:extLst>
              <a:ext uri="{FF2B5EF4-FFF2-40B4-BE49-F238E27FC236}">
                <a16:creationId xmlns:a16="http://schemas.microsoft.com/office/drawing/2014/main" id="{FAC83973-DBD3-462A-8F07-2EA1BCCFAC6E}"/>
              </a:ext>
            </a:extLst>
          </p:cNvPr>
          <p:cNvSpPr/>
          <p:nvPr/>
        </p:nvSpPr>
        <p:spPr>
          <a:xfrm>
            <a:off x="3200400" y="990600"/>
            <a:ext cx="5791199" cy="646331"/>
          </a:xfrm>
          <a:prstGeom prst="rect">
            <a:avLst/>
          </a:prstGeom>
        </p:spPr>
        <p:txBody>
          <a:bodyPr wrap="square">
            <a:spAutoFit/>
          </a:bodyPr>
          <a:lstStyle/>
          <a:p>
            <a:r>
              <a:rPr lang="en-US" b="1" dirty="0">
                <a:solidFill>
                  <a:schemeClr val="bg1"/>
                </a:solidFill>
              </a:rPr>
              <a:t>TECHNISONIC ANNOUNCES ITS NEWMULTI-PURPOSE COMMUNICATIONS PORT CAPABILITY in TDFM-9000 /9100</a:t>
            </a:r>
          </a:p>
        </p:txBody>
      </p:sp>
      <p:sp>
        <p:nvSpPr>
          <p:cNvPr id="6" name="Rectangle 5">
            <a:extLst>
              <a:ext uri="{FF2B5EF4-FFF2-40B4-BE49-F238E27FC236}">
                <a16:creationId xmlns:a16="http://schemas.microsoft.com/office/drawing/2014/main" id="{2839F0E0-80AA-4B3B-B624-7D0A9A3CFE50}"/>
              </a:ext>
            </a:extLst>
          </p:cNvPr>
          <p:cNvSpPr/>
          <p:nvPr/>
        </p:nvSpPr>
        <p:spPr>
          <a:xfrm>
            <a:off x="3262177" y="1824710"/>
            <a:ext cx="5667643" cy="1477328"/>
          </a:xfrm>
          <a:prstGeom prst="rect">
            <a:avLst/>
          </a:prstGeom>
        </p:spPr>
        <p:txBody>
          <a:bodyPr wrap="square">
            <a:spAutoFit/>
          </a:bodyPr>
          <a:lstStyle/>
          <a:p>
            <a:r>
              <a:rPr lang="en-US" dirty="0">
                <a:solidFill>
                  <a:schemeClr val="bg1"/>
                </a:solidFill>
              </a:rPr>
              <a:t>Developed in response to customers’ requests,  Technisonic has significantly improved the TDFM-9000 /9100's by expanding the platform's capability to fully support an additional two (2) external communications devices beyond the radio's internal All-band FM modules. </a:t>
            </a:r>
          </a:p>
        </p:txBody>
      </p:sp>
      <p:sp>
        <p:nvSpPr>
          <p:cNvPr id="8" name="Rectangle 7">
            <a:extLst>
              <a:ext uri="{FF2B5EF4-FFF2-40B4-BE49-F238E27FC236}">
                <a16:creationId xmlns:a16="http://schemas.microsoft.com/office/drawing/2014/main" id="{1434FFE1-5B6D-4562-9BA9-886CC6AB3EF4}"/>
              </a:ext>
            </a:extLst>
          </p:cNvPr>
          <p:cNvSpPr/>
          <p:nvPr/>
        </p:nvSpPr>
        <p:spPr>
          <a:xfrm>
            <a:off x="3262177" y="3405452"/>
            <a:ext cx="5410200" cy="923330"/>
          </a:xfrm>
          <a:prstGeom prst="rect">
            <a:avLst/>
          </a:prstGeom>
        </p:spPr>
        <p:txBody>
          <a:bodyPr wrap="square">
            <a:spAutoFit/>
          </a:bodyPr>
          <a:lstStyle/>
          <a:p>
            <a:r>
              <a:rPr lang="en-US" dirty="0">
                <a:solidFill>
                  <a:schemeClr val="bg1"/>
                </a:solidFill>
              </a:rPr>
              <a:t>Moto-turbo, Harris, PRC and Satellite communications are just some of the product lines our customers have requested be supported. </a:t>
            </a:r>
          </a:p>
        </p:txBody>
      </p:sp>
    </p:spTree>
    <p:extLst>
      <p:ext uri="{BB962C8B-B14F-4D97-AF65-F5344CB8AC3E}">
        <p14:creationId xmlns:p14="http://schemas.microsoft.com/office/powerpoint/2010/main" val="32047901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59BA044-031F-47B2-9C91-1473FC6E2A37}"/>
              </a:ext>
            </a:extLst>
          </p:cNvPr>
          <p:cNvSpPr txBox="1"/>
          <p:nvPr/>
        </p:nvSpPr>
        <p:spPr>
          <a:xfrm>
            <a:off x="381000" y="27214"/>
            <a:ext cx="2293705" cy="707886"/>
          </a:xfrm>
          <a:prstGeom prst="rect">
            <a:avLst/>
          </a:prstGeom>
          <a:noFill/>
        </p:spPr>
        <p:txBody>
          <a:bodyPr wrap="none" rtlCol="0">
            <a:spAutoFit/>
          </a:bodyPr>
          <a:lstStyle/>
          <a:p>
            <a:r>
              <a:rPr lang="en-US" sz="4000" dirty="0">
                <a:solidFill>
                  <a:schemeClr val="bg1">
                    <a:lumMod val="85000"/>
                  </a:schemeClr>
                </a:solidFill>
              </a:rPr>
              <a:t>Resources</a:t>
            </a:r>
          </a:p>
        </p:txBody>
      </p:sp>
      <p:pic>
        <p:nvPicPr>
          <p:cNvPr id="5" name="Picture 4">
            <a:extLst>
              <a:ext uri="{FF2B5EF4-FFF2-40B4-BE49-F238E27FC236}">
                <a16:creationId xmlns:a16="http://schemas.microsoft.com/office/drawing/2014/main" id="{64FFD9A9-D579-279B-9EC2-AF6177F9EDD5}"/>
              </a:ext>
            </a:extLst>
          </p:cNvPr>
          <p:cNvPicPr>
            <a:picLocks noChangeAspect="1"/>
          </p:cNvPicPr>
          <p:nvPr/>
        </p:nvPicPr>
        <p:blipFill>
          <a:blip r:embed="rId4"/>
          <a:stretch>
            <a:fillRect/>
          </a:stretch>
        </p:blipFill>
        <p:spPr>
          <a:xfrm>
            <a:off x="381000" y="1114425"/>
            <a:ext cx="8229600" cy="4629150"/>
          </a:xfrm>
          <a:prstGeom prst="rect">
            <a:avLst/>
          </a:prstGeom>
        </p:spPr>
      </p:pic>
    </p:spTree>
    <p:extLst>
      <p:ext uri="{BB962C8B-B14F-4D97-AF65-F5344CB8AC3E}">
        <p14:creationId xmlns:p14="http://schemas.microsoft.com/office/powerpoint/2010/main" val="8670567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59BA044-031F-47B2-9C91-1473FC6E2A37}"/>
              </a:ext>
            </a:extLst>
          </p:cNvPr>
          <p:cNvSpPr txBox="1"/>
          <p:nvPr/>
        </p:nvSpPr>
        <p:spPr>
          <a:xfrm>
            <a:off x="381000" y="27214"/>
            <a:ext cx="2293705" cy="707886"/>
          </a:xfrm>
          <a:prstGeom prst="rect">
            <a:avLst/>
          </a:prstGeom>
          <a:noFill/>
        </p:spPr>
        <p:txBody>
          <a:bodyPr wrap="none" rtlCol="0">
            <a:spAutoFit/>
          </a:bodyPr>
          <a:lstStyle/>
          <a:p>
            <a:r>
              <a:rPr lang="en-US" sz="4000" dirty="0">
                <a:solidFill>
                  <a:schemeClr val="bg1">
                    <a:lumMod val="85000"/>
                  </a:schemeClr>
                </a:solidFill>
              </a:rPr>
              <a:t>Resources</a:t>
            </a:r>
          </a:p>
        </p:txBody>
      </p:sp>
      <p:sp>
        <p:nvSpPr>
          <p:cNvPr id="7" name="TextBox 6">
            <a:extLst>
              <a:ext uri="{FF2B5EF4-FFF2-40B4-BE49-F238E27FC236}">
                <a16:creationId xmlns:a16="http://schemas.microsoft.com/office/drawing/2014/main" id="{69D0CD75-5E4B-4E4C-9FFF-2B673E4AD859}"/>
              </a:ext>
            </a:extLst>
          </p:cNvPr>
          <p:cNvSpPr txBox="1"/>
          <p:nvPr/>
        </p:nvSpPr>
        <p:spPr>
          <a:xfrm>
            <a:off x="381000" y="861708"/>
            <a:ext cx="7988678" cy="646331"/>
          </a:xfrm>
          <a:prstGeom prst="rect">
            <a:avLst/>
          </a:prstGeom>
          <a:noFill/>
        </p:spPr>
        <p:txBody>
          <a:bodyPr wrap="square" rtlCol="0">
            <a:spAutoFit/>
          </a:bodyPr>
          <a:lstStyle/>
          <a:p>
            <a:r>
              <a:rPr lang="en-US" dirty="0">
                <a:solidFill>
                  <a:schemeClr val="bg1"/>
                </a:solidFill>
              </a:rPr>
              <a:t>Support Tab Holds all certification, Software and support information available for download free of charge.</a:t>
            </a:r>
          </a:p>
        </p:txBody>
      </p:sp>
      <p:pic>
        <p:nvPicPr>
          <p:cNvPr id="4" name="Picture 3">
            <a:extLst>
              <a:ext uri="{FF2B5EF4-FFF2-40B4-BE49-F238E27FC236}">
                <a16:creationId xmlns:a16="http://schemas.microsoft.com/office/drawing/2014/main" id="{E9FBDE4B-8760-B893-3FB0-36F239DBCB62}"/>
              </a:ext>
            </a:extLst>
          </p:cNvPr>
          <p:cNvPicPr>
            <a:picLocks noChangeAspect="1"/>
          </p:cNvPicPr>
          <p:nvPr/>
        </p:nvPicPr>
        <p:blipFill>
          <a:blip r:embed="rId4"/>
          <a:stretch>
            <a:fillRect/>
          </a:stretch>
        </p:blipFill>
        <p:spPr>
          <a:xfrm>
            <a:off x="1183096" y="1828800"/>
            <a:ext cx="6934200" cy="3900488"/>
          </a:xfrm>
          <a:prstGeom prst="rect">
            <a:avLst/>
          </a:prstGeom>
        </p:spPr>
      </p:pic>
    </p:spTree>
    <p:extLst>
      <p:ext uri="{BB962C8B-B14F-4D97-AF65-F5344CB8AC3E}">
        <p14:creationId xmlns:p14="http://schemas.microsoft.com/office/powerpoint/2010/main" val="3175297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59BA044-031F-47B2-9C91-1473FC6E2A37}"/>
              </a:ext>
            </a:extLst>
          </p:cNvPr>
          <p:cNvSpPr txBox="1"/>
          <p:nvPr/>
        </p:nvSpPr>
        <p:spPr>
          <a:xfrm>
            <a:off x="381000" y="32657"/>
            <a:ext cx="6553200" cy="707886"/>
          </a:xfrm>
          <a:prstGeom prst="rect">
            <a:avLst/>
          </a:prstGeom>
          <a:noFill/>
        </p:spPr>
        <p:txBody>
          <a:bodyPr wrap="square" rtlCol="0">
            <a:spAutoFit/>
          </a:bodyPr>
          <a:lstStyle/>
          <a:p>
            <a:r>
              <a:rPr lang="en-US" sz="4000" dirty="0">
                <a:solidFill>
                  <a:schemeClr val="bg1">
                    <a:lumMod val="85000"/>
                  </a:schemeClr>
                </a:solidFill>
              </a:rPr>
              <a:t>Resources- </a:t>
            </a:r>
            <a:r>
              <a:rPr lang="en-US" sz="2800" dirty="0">
                <a:solidFill>
                  <a:schemeClr val="bg1">
                    <a:lumMod val="85000"/>
                  </a:schemeClr>
                </a:solidFill>
              </a:rPr>
              <a:t>Product Pages</a:t>
            </a:r>
            <a:endParaRPr lang="en-US" sz="4000" dirty="0">
              <a:solidFill>
                <a:schemeClr val="bg1">
                  <a:lumMod val="85000"/>
                </a:schemeClr>
              </a:solidFill>
            </a:endParaRPr>
          </a:p>
        </p:txBody>
      </p:sp>
      <p:sp>
        <p:nvSpPr>
          <p:cNvPr id="9" name="Rectangle 8">
            <a:extLst>
              <a:ext uri="{FF2B5EF4-FFF2-40B4-BE49-F238E27FC236}">
                <a16:creationId xmlns:a16="http://schemas.microsoft.com/office/drawing/2014/main" id="{C382E459-3B8E-40F5-A7C8-500A01254CDF}"/>
              </a:ext>
            </a:extLst>
          </p:cNvPr>
          <p:cNvSpPr/>
          <p:nvPr/>
        </p:nvSpPr>
        <p:spPr>
          <a:xfrm>
            <a:off x="5431413" y="1745235"/>
            <a:ext cx="3684813" cy="4027449"/>
          </a:xfrm>
          <a:prstGeom prst="rect">
            <a:avLst/>
          </a:prstGeom>
        </p:spPr>
        <p:txBody>
          <a:bodyPr wrap="square">
            <a:spAutoFit/>
          </a:bodyPr>
          <a:lstStyle/>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TDFM-9000 Brochure (480 KB) </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TDFM-9000 Installation Instructions (Rev. D, Issue 4) (10.2 MB)</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TDFM-9000 Operating Instructions (Rev. F for Version 2 Software) (14.8 MB)</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Download TDFM-9000 Operating Instructions (Rev. C for Version 1 Software) (9.1 MB)</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Download APX CPS Programming Software/Cables Ordering Guide (43 KB) </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TDFM-9000 3D-CAD (.Step) File (6.9 MB) </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APX CPS Software and Programming Cable Guide </a:t>
            </a: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Download MCP Brochure (480 KB)</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E6C9943-64E8-47C5-9183-68628C812518}"/>
              </a:ext>
            </a:extLst>
          </p:cNvPr>
          <p:cNvSpPr txBox="1"/>
          <p:nvPr/>
        </p:nvSpPr>
        <p:spPr>
          <a:xfrm>
            <a:off x="380999" y="1066800"/>
            <a:ext cx="5080177" cy="923330"/>
          </a:xfrm>
          <a:prstGeom prst="rect">
            <a:avLst/>
          </a:prstGeom>
          <a:noFill/>
        </p:spPr>
        <p:txBody>
          <a:bodyPr wrap="square" rtlCol="0">
            <a:spAutoFit/>
          </a:bodyPr>
          <a:lstStyle/>
          <a:p>
            <a:r>
              <a:rPr lang="en-US" dirty="0">
                <a:solidFill>
                  <a:schemeClr val="bg1"/>
                </a:solidFill>
              </a:rPr>
              <a:t>Product specific resources such as manuals, drawings, firmware and the like can be found one the specific product page on the til.ca website</a:t>
            </a:r>
          </a:p>
        </p:txBody>
      </p:sp>
      <p:pic>
        <p:nvPicPr>
          <p:cNvPr id="2" name="Picture 1">
            <a:extLst>
              <a:ext uri="{FF2B5EF4-FFF2-40B4-BE49-F238E27FC236}">
                <a16:creationId xmlns:a16="http://schemas.microsoft.com/office/drawing/2014/main" id="{DF04E396-9645-FCC1-D81A-A946DD421EBE}"/>
              </a:ext>
            </a:extLst>
          </p:cNvPr>
          <p:cNvPicPr>
            <a:picLocks noChangeAspect="1"/>
          </p:cNvPicPr>
          <p:nvPr/>
        </p:nvPicPr>
        <p:blipFill>
          <a:blip r:embed="rId4"/>
          <a:stretch>
            <a:fillRect/>
          </a:stretch>
        </p:blipFill>
        <p:spPr>
          <a:xfrm>
            <a:off x="615432" y="2223639"/>
            <a:ext cx="4261368" cy="3356148"/>
          </a:xfrm>
          <a:prstGeom prst="rect">
            <a:avLst/>
          </a:prstGeom>
        </p:spPr>
      </p:pic>
    </p:spTree>
    <p:extLst>
      <p:ext uri="{BB962C8B-B14F-4D97-AF65-F5344CB8AC3E}">
        <p14:creationId xmlns:p14="http://schemas.microsoft.com/office/powerpoint/2010/main" val="13520200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cloudy, clouds, aircraft&#10;&#10;Description automatically generated">
            <a:extLst>
              <a:ext uri="{FF2B5EF4-FFF2-40B4-BE49-F238E27FC236}">
                <a16:creationId xmlns:a16="http://schemas.microsoft.com/office/drawing/2014/main" id="{57D6AB66-DC45-4DA2-B71F-FDB84EE7D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 y="502227"/>
            <a:ext cx="9144000" cy="5853545"/>
          </a:xfrm>
          <a:prstGeom prst="rect">
            <a:avLst/>
          </a:prstGeom>
        </p:spPr>
      </p:pic>
      <p:sp>
        <p:nvSpPr>
          <p:cNvPr id="50182" name="TextBox 5"/>
          <p:cNvSpPr txBox="1">
            <a:spLocks noChangeArrowheads="1"/>
          </p:cNvSpPr>
          <p:nvPr/>
        </p:nvSpPr>
        <p:spPr bwMode="auto">
          <a:xfrm>
            <a:off x="0" y="3475787"/>
            <a:ext cx="9194413" cy="1354217"/>
          </a:xfrm>
          <a:prstGeom prst="rect">
            <a:avLst/>
          </a:prstGeom>
          <a:solidFill>
            <a:schemeClr val="bg1"/>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dirty="0">
                <a:solidFill>
                  <a:srgbClr val="000000"/>
                </a:solidFill>
                <a:latin typeface="Tahoma" pitchFamily="34" charset="0"/>
                <a:cs typeface="Tahoma" pitchFamily="34" charset="0"/>
              </a:rPr>
              <a:t>Technisonic is proud to provide the very highest level of support for our products, customers, and operators.  Our commitment to our support is the driving company principle.  From exceptional initial quality, to Telephone, and Onsite field support,  to Programming and End User training.   Technisonic ensures your customers receive the very highest level of support, leading to the very best experience and approvals of Technisonic products and personnel</a:t>
            </a:r>
            <a:r>
              <a:rPr lang="en-US" dirty="0">
                <a:solidFill>
                  <a:srgbClr val="000000"/>
                </a:solidFill>
              </a:rPr>
              <a:t>.</a:t>
            </a:r>
          </a:p>
        </p:txBody>
      </p:sp>
      <p:sp>
        <p:nvSpPr>
          <p:cNvPr id="7" name="TextBox 6"/>
          <p:cNvSpPr txBox="1"/>
          <p:nvPr/>
        </p:nvSpPr>
        <p:spPr>
          <a:xfrm>
            <a:off x="2568" y="4808332"/>
            <a:ext cx="9169952" cy="1570038"/>
          </a:xfrm>
          <a:prstGeom prst="rect">
            <a:avLst/>
          </a:prstGeom>
          <a:solidFill>
            <a:srgbClr val="547396"/>
          </a:solidFill>
        </p:spPr>
        <p:txBody>
          <a:bodyPr wrap="square">
            <a:spAutoFit/>
          </a:bodyPr>
          <a:lstStyle/>
          <a:p>
            <a:pPr fontAlgn="auto">
              <a:spcBef>
                <a:spcPts val="0"/>
              </a:spcBef>
              <a:spcAft>
                <a:spcPts val="0"/>
              </a:spcAft>
              <a:defRPr/>
            </a:pPr>
            <a:r>
              <a:rPr lang="en-US" sz="1600" dirty="0">
                <a:solidFill>
                  <a:srgbClr val="1F497D">
                    <a:lumMod val="50000"/>
                  </a:srgbClr>
                </a:solidFill>
                <a:effectLst>
                  <a:outerShdw blurRad="38100" dist="38100" dir="2700000" algn="tl">
                    <a:srgbClr val="000000">
                      <a:alpha val="43137"/>
                    </a:srgbClr>
                  </a:outerShdw>
                </a:effectLst>
                <a:latin typeface="+mn-lt"/>
                <a:cs typeface="+mn-cs"/>
              </a:rPr>
              <a:t>			       	</a:t>
            </a:r>
            <a:r>
              <a:rPr lang="en-US" sz="1600" b="1" i="1" dirty="0">
                <a:solidFill>
                  <a:srgbClr val="1F497D">
                    <a:lumMod val="50000"/>
                  </a:srgbClr>
                </a:solidFill>
                <a:effectLst>
                  <a:outerShdw blurRad="38100" dist="38100" dir="2700000" algn="tl">
                    <a:srgbClr val="000000">
                      <a:alpha val="43137"/>
                    </a:srgbClr>
                  </a:outerShdw>
                </a:effectLst>
                <a:latin typeface="+mn-lt"/>
                <a:cs typeface="+mn-cs"/>
              </a:rPr>
              <a:t>                   </a:t>
            </a:r>
          </a:p>
          <a:p>
            <a:pPr fontAlgn="auto">
              <a:spcBef>
                <a:spcPts val="0"/>
              </a:spcBef>
              <a:spcAft>
                <a:spcPts val="0"/>
              </a:spcAft>
              <a:defRPr/>
            </a:pPr>
            <a:r>
              <a:rPr lang="en-US" sz="1600" dirty="0">
                <a:solidFill>
                  <a:prstClr val="black"/>
                </a:solidFill>
                <a:latin typeface="Tahoma" pitchFamily="34" charset="0"/>
                <a:ea typeface="Tahoma" pitchFamily="34" charset="0"/>
                <a:cs typeface="Tahoma" pitchFamily="34" charset="0"/>
              </a:rPr>
              <a:t>        	</a:t>
            </a:r>
            <a:r>
              <a:rPr lang="en-US" sz="1600" dirty="0">
                <a:solidFill>
                  <a:schemeClr val="bg1"/>
                </a:solidFill>
                <a:latin typeface="Tahoma" pitchFamily="34" charset="0"/>
                <a:ea typeface="Tahoma" pitchFamily="34" charset="0"/>
                <a:cs typeface="Tahoma" pitchFamily="34" charset="0"/>
              </a:rPr>
              <a:t>Jim Huddock			               Jon </a:t>
            </a:r>
            <a:r>
              <a:rPr lang="en-US" sz="1600" dirty="0" err="1">
                <a:solidFill>
                  <a:schemeClr val="bg1"/>
                </a:solidFill>
                <a:latin typeface="Tahoma" pitchFamily="34" charset="0"/>
                <a:ea typeface="Tahoma" pitchFamily="34" charset="0"/>
                <a:cs typeface="Tahoma" pitchFamily="34" charset="0"/>
              </a:rPr>
              <a:t>Rorke</a:t>
            </a:r>
            <a:endParaRPr lang="en-US" sz="1600" dirty="0">
              <a:solidFill>
                <a:schemeClr val="bg1"/>
              </a:solidFill>
              <a:latin typeface="Tahoma" pitchFamily="34" charset="0"/>
              <a:ea typeface="Tahoma" pitchFamily="34" charset="0"/>
              <a:cs typeface="Tahoma" pitchFamily="34" charset="0"/>
            </a:endParaRPr>
          </a:p>
          <a:p>
            <a:pPr fontAlgn="auto">
              <a:spcBef>
                <a:spcPts val="0"/>
              </a:spcBef>
              <a:spcAft>
                <a:spcPts val="0"/>
              </a:spcAft>
              <a:defRPr/>
            </a:pPr>
            <a:r>
              <a:rPr lang="en-US" sz="1600" dirty="0">
                <a:solidFill>
                  <a:schemeClr val="bg1"/>
                </a:solidFill>
                <a:latin typeface="Tahoma" pitchFamily="34" charset="0"/>
                <a:ea typeface="Tahoma" pitchFamily="34" charset="0"/>
                <a:cs typeface="Tahoma" pitchFamily="34" charset="0"/>
              </a:rPr>
              <a:t>       	Dir Business Development		               Factory Technical  (Motorola)</a:t>
            </a:r>
          </a:p>
          <a:p>
            <a:pPr fontAlgn="auto">
              <a:spcBef>
                <a:spcPts val="0"/>
              </a:spcBef>
              <a:spcAft>
                <a:spcPts val="0"/>
              </a:spcAft>
              <a:defRPr/>
            </a:pPr>
            <a:r>
              <a:rPr lang="en-US" sz="1600" dirty="0">
                <a:solidFill>
                  <a:schemeClr val="bg1"/>
                </a:solidFill>
                <a:latin typeface="Tahoma" pitchFamily="34" charset="0"/>
                <a:ea typeface="Tahoma" pitchFamily="34" charset="0"/>
                <a:cs typeface="Tahoma" pitchFamily="34" charset="0"/>
              </a:rPr>
              <a:t>	Technisonic 				Technisonic</a:t>
            </a:r>
          </a:p>
          <a:p>
            <a:pPr fontAlgn="auto">
              <a:spcBef>
                <a:spcPts val="0"/>
              </a:spcBef>
              <a:spcAft>
                <a:spcPts val="0"/>
              </a:spcAft>
              <a:defRPr/>
            </a:pPr>
            <a:r>
              <a:rPr lang="en-US" sz="1600" dirty="0">
                <a:solidFill>
                  <a:schemeClr val="bg1"/>
                </a:solidFill>
                <a:latin typeface="Tahoma" pitchFamily="34" charset="0"/>
                <a:ea typeface="Tahoma" pitchFamily="34" charset="0"/>
                <a:cs typeface="Tahoma" pitchFamily="34" charset="0"/>
              </a:rPr>
              <a:t>	(612) 231 9020				(905)890-2113 X 203</a:t>
            </a:r>
          </a:p>
          <a:p>
            <a:pPr fontAlgn="auto">
              <a:spcBef>
                <a:spcPts val="0"/>
              </a:spcBef>
              <a:spcAft>
                <a:spcPts val="0"/>
              </a:spcAft>
              <a:defRPr/>
            </a:pPr>
            <a:r>
              <a:rPr lang="en-US" sz="1600" dirty="0">
                <a:solidFill>
                  <a:schemeClr val="bg1"/>
                </a:solidFill>
                <a:latin typeface="Tahoma" pitchFamily="34" charset="0"/>
                <a:ea typeface="Tahoma" pitchFamily="34" charset="0"/>
                <a:cs typeface="Tahoma" pitchFamily="34" charset="0"/>
                <a:hlinkClick r:id="rId3">
                  <a:extLst>
                    <a:ext uri="{A12FA001-AC4F-418D-AE19-62706E023703}">
                      <ahyp:hlinkClr xmlns:ahyp="http://schemas.microsoft.com/office/drawing/2018/hyperlinkcolor" val="tx"/>
                    </a:ext>
                  </a:extLst>
                </a:hlinkClick>
              </a:rPr>
              <a:t>	jhuddock@til.ca</a:t>
            </a:r>
            <a:r>
              <a:rPr lang="en-US" sz="1600" dirty="0">
                <a:solidFill>
                  <a:schemeClr val="bg1"/>
                </a:solidFill>
                <a:latin typeface="Tahoma" pitchFamily="34" charset="0"/>
                <a:ea typeface="Tahoma" pitchFamily="34" charset="0"/>
                <a:cs typeface="Tahoma" pitchFamily="34" charset="0"/>
              </a:rPr>
              <a:t>	</a:t>
            </a:r>
            <a:r>
              <a:rPr lang="en-US" sz="1600" dirty="0">
                <a:solidFill>
                  <a:prstClr val="black"/>
                </a:solidFill>
                <a:latin typeface="Tahoma" pitchFamily="34" charset="0"/>
                <a:ea typeface="Tahoma" pitchFamily="34" charset="0"/>
                <a:cs typeface="Tahoma" pitchFamily="34" charset="0"/>
              </a:rPr>
              <a:t>			</a:t>
            </a:r>
            <a:r>
              <a:rPr lang="en-US" sz="1600" dirty="0">
                <a:solidFill>
                  <a:schemeClr val="bg1"/>
                </a:solidFill>
                <a:latin typeface="Tahoma" pitchFamily="34" charset="0"/>
                <a:ea typeface="Tahoma" pitchFamily="34" charset="0"/>
                <a:cs typeface="Tahoma" pitchFamily="34" charset="0"/>
              </a:rPr>
              <a:t>jonr@til.ca</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0"/>
            <a:ext cx="9188449"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39254" y="123655"/>
            <a:ext cx="4241033" cy="523220"/>
          </a:xfrm>
          <a:prstGeom prst="rect">
            <a:avLst/>
          </a:prstGeom>
          <a:noFill/>
        </p:spPr>
        <p:txBody>
          <a:bodyPr wrap="none" rtlCol="0">
            <a:spAutoFit/>
          </a:bodyPr>
          <a:lstStyle/>
          <a:p>
            <a:r>
              <a:rPr lang="en-US" sz="2800" dirty="0">
                <a:solidFill>
                  <a:schemeClr val="bg1">
                    <a:lumMod val="95000"/>
                  </a:schemeClr>
                </a:solidFill>
              </a:rPr>
              <a:t>Personal Support Resources</a:t>
            </a:r>
          </a:p>
        </p:txBody>
      </p:sp>
    </p:spTree>
    <p:extLst>
      <p:ext uri="{BB962C8B-B14F-4D97-AF65-F5344CB8AC3E}">
        <p14:creationId xmlns:p14="http://schemas.microsoft.com/office/powerpoint/2010/main" val="597891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6" y="0"/>
            <a:ext cx="917674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2400" y="128915"/>
            <a:ext cx="5062989" cy="523220"/>
          </a:xfrm>
          <a:prstGeom prst="rect">
            <a:avLst/>
          </a:prstGeom>
          <a:noFill/>
        </p:spPr>
        <p:txBody>
          <a:bodyPr wrap="none" rtlCol="0">
            <a:spAutoFit/>
          </a:bodyPr>
          <a:lstStyle/>
          <a:p>
            <a:r>
              <a:rPr lang="en-US" sz="2800" dirty="0">
                <a:solidFill>
                  <a:schemeClr val="bg1">
                    <a:lumMod val="95000"/>
                  </a:schemeClr>
                </a:solidFill>
              </a:rPr>
              <a:t>Field Approved Software Updates</a:t>
            </a:r>
          </a:p>
        </p:txBody>
      </p:sp>
      <p:sp>
        <p:nvSpPr>
          <p:cNvPr id="5" name="Rectangle 4">
            <a:extLst>
              <a:ext uri="{FF2B5EF4-FFF2-40B4-BE49-F238E27FC236}">
                <a16:creationId xmlns:a16="http://schemas.microsoft.com/office/drawing/2014/main" id="{364526CA-F5C7-4D19-BA1C-6E6E7178AFEB}"/>
              </a:ext>
            </a:extLst>
          </p:cNvPr>
          <p:cNvSpPr/>
          <p:nvPr/>
        </p:nvSpPr>
        <p:spPr>
          <a:xfrm>
            <a:off x="-34170" y="4419600"/>
            <a:ext cx="7652746" cy="1477328"/>
          </a:xfrm>
          <a:prstGeom prst="rect">
            <a:avLst/>
          </a:prstGeom>
        </p:spPr>
        <p:txBody>
          <a:bodyPr wrap="square">
            <a:spAutoFit/>
          </a:bodyPr>
          <a:lstStyle/>
          <a:p>
            <a:pPr algn="r"/>
            <a:r>
              <a:rPr lang="en-US" b="1" dirty="0">
                <a:solidFill>
                  <a:schemeClr val="bg1"/>
                </a:solidFill>
              </a:rPr>
              <a:t>TDFM-9000 /9300 /9200 Current Production Software</a:t>
            </a:r>
          </a:p>
          <a:p>
            <a:pPr algn="r"/>
            <a:endParaRPr lang="en-US" b="1" dirty="0">
              <a:solidFill>
                <a:schemeClr val="bg1"/>
              </a:solidFill>
            </a:endParaRPr>
          </a:p>
          <a:p>
            <a:pPr algn="r"/>
            <a:r>
              <a:rPr lang="en-US" dirty="0">
                <a:solidFill>
                  <a:schemeClr val="bg1"/>
                </a:solidFill>
              </a:rPr>
              <a:t>Main Code Update:  Software 11S151M V2.2.6  MAIN SW</a:t>
            </a:r>
          </a:p>
          <a:p>
            <a:pPr algn="r"/>
            <a:r>
              <a:rPr lang="en-US" dirty="0">
                <a:solidFill>
                  <a:schemeClr val="bg1"/>
                </a:solidFill>
              </a:rPr>
              <a:t> </a:t>
            </a:r>
          </a:p>
          <a:p>
            <a:pPr algn="r"/>
            <a:r>
              <a:rPr lang="en-US" dirty="0">
                <a:solidFill>
                  <a:schemeClr val="bg1"/>
                </a:solidFill>
              </a:rPr>
              <a:t>11S152K JM60/APX INTERFACE SW.  V2.2.6.</a:t>
            </a:r>
          </a:p>
        </p:txBody>
      </p:sp>
      <p:pic>
        <p:nvPicPr>
          <p:cNvPr id="2" name="Picture 1">
            <a:extLst>
              <a:ext uri="{FF2B5EF4-FFF2-40B4-BE49-F238E27FC236}">
                <a16:creationId xmlns:a16="http://schemas.microsoft.com/office/drawing/2014/main" id="{67B0BFD6-AAE8-F4EE-DB9F-994989479989}"/>
              </a:ext>
            </a:extLst>
          </p:cNvPr>
          <p:cNvPicPr>
            <a:picLocks noChangeAspect="1"/>
          </p:cNvPicPr>
          <p:nvPr/>
        </p:nvPicPr>
        <p:blipFill>
          <a:blip r:embed="rId4"/>
          <a:stretch>
            <a:fillRect/>
          </a:stretch>
        </p:blipFill>
        <p:spPr>
          <a:xfrm>
            <a:off x="0" y="728096"/>
            <a:ext cx="9143999" cy="3218967"/>
          </a:xfrm>
          <a:prstGeom prst="rect">
            <a:avLst/>
          </a:prstGeom>
        </p:spPr>
      </p:pic>
    </p:spTree>
    <p:extLst>
      <p:ext uri="{BB962C8B-B14F-4D97-AF65-F5344CB8AC3E}">
        <p14:creationId xmlns:p14="http://schemas.microsoft.com/office/powerpoint/2010/main" val="235194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E93F86-D82E-4D95-85D7-AFE652E9E359}"/>
              </a:ext>
            </a:extLst>
          </p:cNvPr>
          <p:cNvPicPr>
            <a:picLocks noChangeAspect="1"/>
          </p:cNvPicPr>
          <p:nvPr/>
        </p:nvPicPr>
        <p:blipFill>
          <a:blip r:embed="rId2"/>
          <a:stretch>
            <a:fillRect/>
          </a:stretch>
        </p:blipFill>
        <p:spPr>
          <a:xfrm>
            <a:off x="0" y="6100240"/>
            <a:ext cx="9144000" cy="768096"/>
          </a:xfrm>
          <a:prstGeom prst="rect">
            <a:avLst/>
          </a:prstGeom>
        </p:spPr>
      </p:pic>
      <p:sp>
        <p:nvSpPr>
          <p:cNvPr id="6" name="TextBox 5"/>
          <p:cNvSpPr txBox="1"/>
          <p:nvPr/>
        </p:nvSpPr>
        <p:spPr>
          <a:xfrm>
            <a:off x="152400" y="6260364"/>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Conventional</a:t>
            </a:r>
            <a:r>
              <a:rPr lang="en-US" sz="2800" b="1" dirty="0">
                <a:solidFill>
                  <a:schemeClr val="bg1">
                    <a:lumMod val="85000"/>
                  </a:schemeClr>
                </a:solidFill>
              </a:rPr>
              <a:t> </a:t>
            </a:r>
            <a:r>
              <a:rPr lang="en-US" sz="2800" b="1" dirty="0">
                <a:solidFill>
                  <a:schemeClr val="bg1">
                    <a:lumMod val="40000"/>
                    <a:lumOff val="60000"/>
                  </a:schemeClr>
                </a:solidFill>
              </a:rPr>
              <a:t>Systems</a:t>
            </a:r>
          </a:p>
        </p:txBody>
      </p:sp>
      <p:sp>
        <p:nvSpPr>
          <p:cNvPr id="7" name="TextBox 6"/>
          <p:cNvSpPr txBox="1"/>
          <p:nvPr/>
        </p:nvSpPr>
        <p:spPr>
          <a:xfrm>
            <a:off x="342900" y="685800"/>
            <a:ext cx="8458200" cy="2554545"/>
          </a:xfrm>
          <a:prstGeom prst="rect">
            <a:avLst/>
          </a:prstGeom>
          <a:noFill/>
        </p:spPr>
        <p:txBody>
          <a:bodyPr wrap="square" rtlCol="0">
            <a:spAutoFit/>
          </a:bodyPr>
          <a:lstStyle/>
          <a:p>
            <a:r>
              <a:rPr lang="en-US" sz="2000" dirty="0">
                <a:solidFill>
                  <a:schemeClr val="bg1"/>
                </a:solidFill>
              </a:rPr>
              <a:t>Conventional systems are inclusive of two distinct modes</a:t>
            </a:r>
          </a:p>
          <a:p>
            <a:r>
              <a:rPr lang="en-US" sz="2000" dirty="0">
                <a:solidFill>
                  <a:schemeClr val="bg1"/>
                </a:solidFill>
              </a:rPr>
              <a:t>Analog and Digital,  both are considered “Conventional”  </a:t>
            </a:r>
          </a:p>
          <a:p>
            <a:endParaRPr lang="en-US" sz="2000" dirty="0">
              <a:solidFill>
                <a:schemeClr val="bg1"/>
              </a:solidFill>
            </a:endParaRPr>
          </a:p>
          <a:p>
            <a:r>
              <a:rPr lang="en-US" sz="2000" dirty="0">
                <a:solidFill>
                  <a:schemeClr val="bg1"/>
                </a:solidFill>
              </a:rPr>
              <a:t>These two modes are part of the channel programming information.  An analog channel will not break squelch when receiving a digital channel on the same frequency or vice versa.  Having the proper mode programmed on the channel is critical.</a:t>
            </a:r>
          </a:p>
          <a:p>
            <a:endParaRPr lang="en-US" sz="2000" dirty="0">
              <a:solidFill>
                <a:schemeClr val="bg1"/>
              </a:solidFill>
            </a:endParaRPr>
          </a:p>
        </p:txBody>
      </p:sp>
      <p:graphicFrame>
        <p:nvGraphicFramePr>
          <p:cNvPr id="2" name="Diagram 1"/>
          <p:cNvGraphicFramePr/>
          <p:nvPr>
            <p:extLst>
              <p:ext uri="{D42A27DB-BD31-4B8C-83A1-F6EECF244321}">
                <p14:modId xmlns:p14="http://schemas.microsoft.com/office/powerpoint/2010/main" val="2896825720"/>
              </p:ext>
            </p:extLst>
          </p:nvPr>
        </p:nvGraphicFramePr>
        <p:xfrm>
          <a:off x="3962400" y="2899012"/>
          <a:ext cx="4702223"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CB00B32-64F9-4AB0-89AF-DE864A27DABD}"/>
                  </a:ext>
                </a:extLst>
              </p:cNvPr>
              <p:cNvGraphicFramePr>
                <a:graphicFrameLocks noChangeAspect="1"/>
              </p:cNvGraphicFramePr>
              <p:nvPr>
                <p:extLst>
                  <p:ext uri="{D42A27DB-BD31-4B8C-83A1-F6EECF244321}">
                    <p14:modId xmlns:p14="http://schemas.microsoft.com/office/powerpoint/2010/main" val="2343413548"/>
                  </p:ext>
                </p:extLst>
              </p:nvPr>
            </p:nvGraphicFramePr>
            <p:xfrm>
              <a:off x="-2879521" y="4307210"/>
              <a:ext cx="2286000" cy="1714500"/>
            </p:xfrm>
            <a:graphic>
              <a:graphicData uri="http://schemas.microsoft.com/office/powerpoint/2016/slidezoom">
                <pslz:sldZm>
                  <pslz:sldZmObj sldId="262" cId="2311612143">
                    <pslz:zmPr id="{1933802D-6250-4149-B1A3-E4C96B8A86D1}" returnToParent="0" transitionDur="1000">
                      <p166:blipFill xmlns:p166="http://schemas.microsoft.com/office/powerpoint/2016/6/main">
                        <a:blip r:embed="rId8"/>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FCB00B32-64F9-4AB0-89AF-DE864A27DABD}"/>
                  </a:ext>
                </a:extLst>
              </p:cNvPr>
              <p:cNvPicPr>
                <a:picLocks noGrp="1" noRot="1" noChangeAspect="1" noMove="1" noResize="1" noEditPoints="1" noAdjustHandles="1" noChangeArrowheads="1" noChangeShapeType="1"/>
              </p:cNvPicPr>
              <p:nvPr/>
            </p:nvPicPr>
            <p:blipFill>
              <a:blip r:embed="rId10"/>
              <a:stretch>
                <a:fillRect/>
              </a:stretch>
            </p:blipFill>
            <p:spPr>
              <a:xfrm>
                <a:off x="-2879521" y="4307210"/>
                <a:ext cx="2286000" cy="1714500"/>
              </a:xfrm>
              <a:prstGeom prst="rect">
                <a:avLst/>
              </a:prstGeom>
              <a:ln w="3175">
                <a:solidFill>
                  <a:prstClr val="ltGray"/>
                </a:solidFill>
              </a:ln>
            </p:spPr>
          </p:pic>
        </mc:Fallback>
      </mc:AlternateContent>
      <p:pic>
        <p:nvPicPr>
          <p:cNvPr id="9" name="Picture 8">
            <a:extLst>
              <a:ext uri="{FF2B5EF4-FFF2-40B4-BE49-F238E27FC236}">
                <a16:creationId xmlns:a16="http://schemas.microsoft.com/office/drawing/2014/main" id="{073A0948-EECA-4203-B0D1-DA0A78E3088E}"/>
              </a:ext>
            </a:extLst>
          </p:cNvPr>
          <p:cNvPicPr>
            <a:picLocks noChangeAspect="1"/>
          </p:cNvPicPr>
          <p:nvPr/>
        </p:nvPicPr>
        <p:blipFill>
          <a:blip r:embed="rId11"/>
          <a:stretch>
            <a:fillRect/>
          </a:stretch>
        </p:blipFill>
        <p:spPr>
          <a:xfrm>
            <a:off x="7680833" y="6044113"/>
            <a:ext cx="1463167" cy="813887"/>
          </a:xfrm>
          <a:prstGeom prst="rect">
            <a:avLst/>
          </a:prstGeom>
        </p:spPr>
      </p:pic>
      <p:pic>
        <p:nvPicPr>
          <p:cNvPr id="5" name="Picture 4" descr="A picture containing outdoor, ground, road, aircraft&#10;&#10;Description automatically generated">
            <a:extLst>
              <a:ext uri="{FF2B5EF4-FFF2-40B4-BE49-F238E27FC236}">
                <a16:creationId xmlns:a16="http://schemas.microsoft.com/office/drawing/2014/main" id="{BF2461BF-E4E0-7DEB-4D3B-0D8D366F11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069" y="3240345"/>
            <a:ext cx="4000500" cy="2022291"/>
          </a:xfrm>
          <a:prstGeom prst="rect">
            <a:avLst/>
          </a:prstGeom>
        </p:spPr>
      </p:pic>
    </p:spTree>
    <p:extLst>
      <p:ext uri="{BB962C8B-B14F-4D97-AF65-F5344CB8AC3E}">
        <p14:creationId xmlns:p14="http://schemas.microsoft.com/office/powerpoint/2010/main" val="23116121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251324"/>
            <a:ext cx="2473306" cy="1200329"/>
          </a:xfrm>
          <a:prstGeom prst="rect">
            <a:avLst/>
          </a:prstGeom>
          <a:noFill/>
        </p:spPr>
        <p:txBody>
          <a:bodyPr wrap="none" rtlCol="0">
            <a:spAutoFit/>
          </a:bodyPr>
          <a:lstStyle/>
          <a:p>
            <a:r>
              <a:rPr lang="en-US" b="1" dirty="0">
                <a:solidFill>
                  <a:schemeClr val="bg1"/>
                </a:solidFill>
              </a:rPr>
              <a:t>Performing Update:  </a:t>
            </a:r>
          </a:p>
          <a:p>
            <a:endParaRPr lang="en-US" dirty="0">
              <a:solidFill>
                <a:schemeClr val="bg1"/>
              </a:solidFill>
            </a:endParaRPr>
          </a:p>
          <a:p>
            <a:r>
              <a:rPr lang="en-US" dirty="0">
                <a:solidFill>
                  <a:schemeClr val="bg1"/>
                </a:solidFill>
                <a:hlinkClick r:id="rId2" action="ppaction://hlinkfile">
                  <a:extLst>
                    <a:ext uri="{A12FA001-AC4F-418D-AE19-62706E023703}">
                      <ahyp:hlinkClr xmlns:ahyp="http://schemas.microsoft.com/office/drawing/2018/hyperlinkcolor" val="tx"/>
                    </a:ext>
                  </a:extLst>
                </a:hlinkClick>
              </a:rPr>
              <a:t>Installations Instructions</a:t>
            </a:r>
            <a:endParaRPr lang="en-US" dirty="0">
              <a:solidFill>
                <a:schemeClr val="bg1"/>
              </a:solidFill>
            </a:endParaRPr>
          </a:p>
          <a:p>
            <a:endParaRPr lang="en-US" dirty="0">
              <a:solidFill>
                <a:schemeClr val="bg1"/>
              </a:solidFill>
            </a:endParaRPr>
          </a:p>
        </p:txBody>
      </p:sp>
      <p:grpSp>
        <p:nvGrpSpPr>
          <p:cNvPr id="5" name="Group 4"/>
          <p:cNvGrpSpPr/>
          <p:nvPr/>
        </p:nvGrpSpPr>
        <p:grpSpPr>
          <a:xfrm>
            <a:off x="4876799" y="1212140"/>
            <a:ext cx="3468243" cy="3525720"/>
            <a:chOff x="4239109" y="2195336"/>
            <a:chExt cx="4361966" cy="4186414"/>
          </a:xfrm>
        </p:grpSpPr>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109" y="2195336"/>
              <a:ext cx="2009775" cy="2705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048000"/>
              <a:ext cx="2009775"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667125"/>
              <a:ext cx="2047875" cy="2714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3DD125E-6548-44BE-AA23-B4B41EF8FF97}"/>
              </a:ext>
            </a:extLst>
          </p:cNvPr>
          <p:cNvSpPr txBox="1"/>
          <p:nvPr/>
        </p:nvSpPr>
        <p:spPr>
          <a:xfrm>
            <a:off x="228600" y="205859"/>
            <a:ext cx="6599307" cy="523220"/>
          </a:xfrm>
          <a:prstGeom prst="rect">
            <a:avLst/>
          </a:prstGeom>
          <a:noFill/>
        </p:spPr>
        <p:txBody>
          <a:bodyPr wrap="none" rtlCol="0">
            <a:spAutoFit/>
          </a:bodyPr>
          <a:lstStyle/>
          <a:p>
            <a:r>
              <a:rPr lang="en-US" sz="2800" dirty="0">
                <a:solidFill>
                  <a:schemeClr val="bg1">
                    <a:lumMod val="85000"/>
                  </a:schemeClr>
                </a:solidFill>
              </a:rPr>
              <a:t>Firmware Updates -  </a:t>
            </a:r>
            <a:r>
              <a:rPr lang="en-US" sz="2000" dirty="0">
                <a:solidFill>
                  <a:schemeClr val="bg1">
                    <a:lumMod val="85000"/>
                  </a:schemeClr>
                </a:solidFill>
              </a:rPr>
              <a:t>Technisonic Firmware Procedure</a:t>
            </a:r>
            <a:endParaRPr lang="en-US" sz="2800" dirty="0">
              <a:solidFill>
                <a:schemeClr val="bg1">
                  <a:lumMod val="85000"/>
                </a:schemeClr>
              </a:solidFill>
            </a:endParaRPr>
          </a:p>
        </p:txBody>
      </p:sp>
    </p:spTree>
    <p:extLst>
      <p:ext uri="{BB962C8B-B14F-4D97-AF65-F5344CB8AC3E}">
        <p14:creationId xmlns:p14="http://schemas.microsoft.com/office/powerpoint/2010/main" val="381139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71800" y="0"/>
            <a:ext cx="3505200" cy="646331"/>
          </a:xfrm>
          <a:prstGeom prst="rect">
            <a:avLst/>
          </a:prstGeom>
          <a:noFill/>
        </p:spPr>
        <p:txBody>
          <a:bodyPr wrap="square">
            <a:spAutoFit/>
          </a:bodyPr>
          <a:lstStyle/>
          <a:p>
            <a:pPr>
              <a:defRPr/>
            </a:pPr>
            <a:r>
              <a:rPr lang="en-US" sz="3600" b="1" dirty="0">
                <a:solidFill>
                  <a:schemeClr val="bg1">
                    <a:lumMod val="85000"/>
                  </a:schemeClr>
                </a:solidFill>
                <a:effectLst>
                  <a:outerShdw blurRad="38100" dist="38100" dir="2700000" algn="tl">
                    <a:srgbClr val="000000">
                      <a:alpha val="43137"/>
                    </a:srgbClr>
                  </a:outerShdw>
                </a:effectLst>
              </a:rPr>
              <a:t>THANK YOU ALL</a:t>
            </a:r>
          </a:p>
        </p:txBody>
      </p:sp>
      <p:pic>
        <p:nvPicPr>
          <p:cNvPr id="4" name="Picture 3">
            <a:extLst>
              <a:ext uri="{FF2B5EF4-FFF2-40B4-BE49-F238E27FC236}">
                <a16:creationId xmlns:a16="http://schemas.microsoft.com/office/drawing/2014/main" id="{F2A0BA64-87E6-4F46-86A9-86BC1074A6A2}"/>
              </a:ext>
            </a:extLst>
          </p:cNvPr>
          <p:cNvPicPr>
            <a:picLocks noChangeAspect="1"/>
          </p:cNvPicPr>
          <p:nvPr/>
        </p:nvPicPr>
        <p:blipFill>
          <a:blip r:embed="rId4"/>
          <a:stretch>
            <a:fillRect/>
          </a:stretch>
        </p:blipFill>
        <p:spPr>
          <a:xfrm>
            <a:off x="5410200" y="3429000"/>
            <a:ext cx="3256342" cy="2528627"/>
          </a:xfrm>
          <a:prstGeom prst="rect">
            <a:avLst/>
          </a:prstGeom>
        </p:spPr>
      </p:pic>
      <p:pic>
        <p:nvPicPr>
          <p:cNvPr id="5" name="Picture 4">
            <a:extLst>
              <a:ext uri="{FF2B5EF4-FFF2-40B4-BE49-F238E27FC236}">
                <a16:creationId xmlns:a16="http://schemas.microsoft.com/office/drawing/2014/main" id="{FFA95BB6-9FAE-4221-4ADB-405599645BA3}"/>
              </a:ext>
            </a:extLst>
          </p:cNvPr>
          <p:cNvPicPr>
            <a:picLocks noChangeAspect="1"/>
          </p:cNvPicPr>
          <p:nvPr/>
        </p:nvPicPr>
        <p:blipFill>
          <a:blip r:embed="rId5"/>
          <a:stretch>
            <a:fillRect/>
          </a:stretch>
        </p:blipFill>
        <p:spPr>
          <a:xfrm>
            <a:off x="381000" y="1054455"/>
            <a:ext cx="4694327" cy="3529890"/>
          </a:xfrm>
          <a:prstGeom prst="rect">
            <a:avLst/>
          </a:prstGeom>
        </p:spPr>
      </p:pic>
    </p:spTree>
    <p:extLst>
      <p:ext uri="{BB962C8B-B14F-4D97-AF65-F5344CB8AC3E}">
        <p14:creationId xmlns:p14="http://schemas.microsoft.com/office/powerpoint/2010/main" val="68378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9CD28-9581-4120-AC76-C5DC0C07A68F}"/>
              </a:ext>
            </a:extLst>
          </p:cNvPr>
          <p:cNvSpPr txBox="1"/>
          <p:nvPr/>
        </p:nvSpPr>
        <p:spPr>
          <a:xfrm>
            <a:off x="0" y="6033784"/>
            <a:ext cx="9144000" cy="830997"/>
          </a:xfrm>
          <a:prstGeom prst="rect">
            <a:avLst/>
          </a:prstGeom>
          <a:solidFill>
            <a:schemeClr val="accent1">
              <a:lumMod val="50000"/>
            </a:schemeClr>
          </a:solidFill>
        </p:spPr>
        <p:txBody>
          <a:bodyPr wrap="square" rtlCol="0">
            <a:spAutoFit/>
          </a:bodyPr>
          <a:lstStyle/>
          <a:p>
            <a:pPr defTabSz="685800"/>
            <a:r>
              <a:rPr lang="en-US" sz="2100" dirty="0">
                <a:solidFill>
                  <a:prstClr val="white">
                    <a:lumMod val="85000"/>
                  </a:prstClr>
                </a:solidFill>
                <a:latin typeface="Calibri" panose="020F0502020204030204"/>
              </a:rPr>
              <a:t>RADIO 101              P25 Explained</a:t>
            </a:r>
          </a:p>
          <a:p>
            <a:pPr defTabSz="685800"/>
            <a:endParaRPr lang="en-US" sz="27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209EF41-B29A-48AB-B7DB-041DE87CB4E4}"/>
              </a:ext>
            </a:extLst>
          </p:cNvPr>
          <p:cNvPicPr>
            <a:picLocks noChangeAspect="1"/>
          </p:cNvPicPr>
          <p:nvPr/>
        </p:nvPicPr>
        <p:blipFill>
          <a:blip r:embed="rId2"/>
          <a:stretch>
            <a:fillRect/>
          </a:stretch>
        </p:blipFill>
        <p:spPr>
          <a:xfrm>
            <a:off x="7680833" y="6050894"/>
            <a:ext cx="1463167" cy="813887"/>
          </a:xfrm>
          <a:prstGeom prst="rect">
            <a:avLst/>
          </a:prstGeom>
        </p:spPr>
      </p:pic>
      <p:sp>
        <p:nvSpPr>
          <p:cNvPr id="5" name="TextBox 4">
            <a:extLst>
              <a:ext uri="{FF2B5EF4-FFF2-40B4-BE49-F238E27FC236}">
                <a16:creationId xmlns:a16="http://schemas.microsoft.com/office/drawing/2014/main" id="{4405127E-350B-4843-AE51-97C23413C96E}"/>
              </a:ext>
            </a:extLst>
          </p:cNvPr>
          <p:cNvSpPr txBox="1"/>
          <p:nvPr/>
        </p:nvSpPr>
        <p:spPr>
          <a:xfrm>
            <a:off x="1192222" y="1102628"/>
            <a:ext cx="6143951" cy="3416320"/>
          </a:xfrm>
          <a:prstGeom prst="rect">
            <a:avLst/>
          </a:prstGeom>
          <a:noFill/>
        </p:spPr>
        <p:txBody>
          <a:bodyPr wrap="square" rtlCol="0">
            <a:spAutoFit/>
          </a:bodyPr>
          <a:lstStyle/>
          <a:p>
            <a:pPr defTabSz="685800"/>
            <a:r>
              <a:rPr lang="en-US" sz="1350" dirty="0">
                <a:solidFill>
                  <a:prstClr val="white"/>
                </a:solidFill>
                <a:latin typeface="Calibri" panose="020F0502020204030204"/>
              </a:rPr>
              <a:t>The P25 Standard also established  Conventional Signaling “MODES” </a:t>
            </a:r>
          </a:p>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Analog and Digital</a:t>
            </a:r>
          </a:p>
          <a:p>
            <a:pPr defTabSz="685800"/>
            <a:endParaRPr lang="en-US" sz="1350" b="1" dirty="0">
              <a:solidFill>
                <a:prstClr val="white"/>
              </a:solidFill>
              <a:effectLst>
                <a:outerShdw blurRad="38100" dist="38100" dir="2700000" algn="tl">
                  <a:srgbClr val="000000">
                    <a:alpha val="43137"/>
                  </a:srgbClr>
                </a:outerShdw>
              </a:effectLst>
              <a:latin typeface="Calibri" panose="020F0502020204030204"/>
            </a:endParaRPr>
          </a:p>
          <a:p>
            <a:pPr defTabSz="685800"/>
            <a:r>
              <a:rPr lang="en-US" sz="1350" dirty="0">
                <a:solidFill>
                  <a:prstClr val="white"/>
                </a:solidFill>
                <a:latin typeface="Calibri" panose="020F0502020204030204"/>
              </a:rPr>
              <a:t>Analog is most common,  85% or so of LMR radio signals</a:t>
            </a:r>
          </a:p>
          <a:p>
            <a:pPr defTabSz="685800"/>
            <a:endParaRPr lang="en-US" sz="1350" dirty="0">
              <a:solidFill>
                <a:prstClr val="white"/>
              </a:solidFill>
              <a:latin typeface="Calibri" panose="020F0502020204030204"/>
            </a:endParaRPr>
          </a:p>
          <a:p>
            <a:pPr defTabSz="685800"/>
            <a:r>
              <a:rPr lang="en-US" sz="1350" dirty="0">
                <a:solidFill>
                  <a:prstClr val="white"/>
                </a:solidFill>
                <a:latin typeface="Calibri" panose="020F0502020204030204"/>
              </a:rPr>
              <a:t>Analog consist of a long Wave type signal, as you get further </a:t>
            </a:r>
          </a:p>
          <a:p>
            <a:pPr defTabSz="685800"/>
            <a:r>
              <a:rPr lang="en-US" sz="1350" dirty="0">
                <a:solidFill>
                  <a:prstClr val="white"/>
                </a:solidFill>
                <a:latin typeface="Calibri" panose="020F0502020204030204"/>
              </a:rPr>
              <a:t>from the source, more and more static will be heard until </a:t>
            </a:r>
          </a:p>
          <a:p>
            <a:pPr defTabSz="685800"/>
            <a:r>
              <a:rPr lang="en-US" sz="1350" dirty="0">
                <a:solidFill>
                  <a:prstClr val="white"/>
                </a:solidFill>
                <a:latin typeface="Calibri" panose="020F0502020204030204"/>
              </a:rPr>
              <a:t>finally the station is no longer usable</a:t>
            </a:r>
          </a:p>
          <a:p>
            <a:pPr defTabSz="685800"/>
            <a:endParaRPr lang="en-US" sz="1350" dirty="0">
              <a:solidFill>
                <a:prstClr val="white"/>
              </a:solidFill>
              <a:latin typeface="Calibri" panose="020F0502020204030204"/>
            </a:endParaRPr>
          </a:p>
          <a:p>
            <a:pPr defTabSz="685800"/>
            <a:endParaRPr lang="en-US" sz="1350" dirty="0">
              <a:solidFill>
                <a:prstClr val="white"/>
              </a:solidFill>
              <a:latin typeface="Calibri" panose="020F0502020204030204"/>
            </a:endParaRPr>
          </a:p>
          <a:p>
            <a:pPr defTabSz="685800"/>
            <a:endParaRPr lang="en-US" sz="1350" dirty="0">
              <a:solidFill>
                <a:prstClr val="white"/>
              </a:solidFill>
              <a:latin typeface="Calibri" panose="020F0502020204030204"/>
            </a:endParaRPr>
          </a:p>
          <a:p>
            <a:pPr defTabSz="685800"/>
            <a:endParaRPr lang="en-US" sz="1350" dirty="0">
              <a:solidFill>
                <a:prstClr val="white"/>
              </a:solidFill>
              <a:latin typeface="Calibri" panose="020F0502020204030204"/>
            </a:endParaRPr>
          </a:p>
          <a:p>
            <a:pPr defTabSz="685800"/>
            <a:r>
              <a:rPr lang="en-US" sz="1350" dirty="0">
                <a:solidFill>
                  <a:prstClr val="white"/>
                </a:solidFill>
                <a:latin typeface="Calibri" panose="020F0502020204030204"/>
              </a:rPr>
              <a:t>Digital represents only about 15% of radio traffic at present</a:t>
            </a:r>
          </a:p>
          <a:p>
            <a:pPr defTabSz="685800"/>
            <a:endParaRPr lang="en-US" sz="1350" dirty="0">
              <a:solidFill>
                <a:prstClr val="white"/>
              </a:solidFill>
              <a:latin typeface="Calibri" panose="020F0502020204030204"/>
            </a:endParaRPr>
          </a:p>
          <a:p>
            <a:pPr defTabSz="685800"/>
            <a:r>
              <a:rPr lang="en-US" sz="1350" dirty="0">
                <a:solidFill>
                  <a:prstClr val="white"/>
                </a:solidFill>
                <a:latin typeface="Calibri" panose="020F0502020204030204"/>
              </a:rPr>
              <a:t>Digital consist of a Block style wave and is either 100% usable</a:t>
            </a:r>
          </a:p>
          <a:p>
            <a:pPr defTabSz="685800"/>
            <a:r>
              <a:rPr lang="en-US" sz="1350" dirty="0">
                <a:solidFill>
                  <a:prstClr val="white"/>
                </a:solidFill>
                <a:latin typeface="Calibri" panose="020F0502020204030204"/>
              </a:rPr>
              <a:t>or 0% usable.  Think of your Digital TV freeze.</a:t>
            </a:r>
          </a:p>
        </p:txBody>
      </p:sp>
      <p:pic>
        <p:nvPicPr>
          <p:cNvPr id="6" name="Picture 5">
            <a:extLst>
              <a:ext uri="{FF2B5EF4-FFF2-40B4-BE49-F238E27FC236}">
                <a16:creationId xmlns:a16="http://schemas.microsoft.com/office/drawing/2014/main" id="{AFFE5ECD-CC2D-4EF8-B5A2-25E0628AC916}"/>
              </a:ext>
            </a:extLst>
          </p:cNvPr>
          <p:cNvPicPr>
            <a:picLocks noChangeAspect="1"/>
          </p:cNvPicPr>
          <p:nvPr/>
        </p:nvPicPr>
        <p:blipFill>
          <a:blip r:embed="rId3"/>
          <a:stretch>
            <a:fillRect/>
          </a:stretch>
        </p:blipFill>
        <p:spPr>
          <a:xfrm>
            <a:off x="5876610" y="1944595"/>
            <a:ext cx="2315240" cy="1259477"/>
          </a:xfrm>
          <a:prstGeom prst="rect">
            <a:avLst/>
          </a:prstGeom>
        </p:spPr>
      </p:pic>
      <p:pic>
        <p:nvPicPr>
          <p:cNvPr id="9" name="Picture 8">
            <a:extLst>
              <a:ext uri="{FF2B5EF4-FFF2-40B4-BE49-F238E27FC236}">
                <a16:creationId xmlns:a16="http://schemas.microsoft.com/office/drawing/2014/main" id="{B160969E-3FF4-4982-920C-6E2BEC1B9BB3}"/>
              </a:ext>
            </a:extLst>
          </p:cNvPr>
          <p:cNvPicPr>
            <a:picLocks noChangeAspect="1"/>
          </p:cNvPicPr>
          <p:nvPr/>
        </p:nvPicPr>
        <p:blipFill>
          <a:blip r:embed="rId4"/>
          <a:stretch>
            <a:fillRect/>
          </a:stretch>
        </p:blipFill>
        <p:spPr>
          <a:xfrm>
            <a:off x="5876610" y="3804189"/>
            <a:ext cx="2315240" cy="1329428"/>
          </a:xfrm>
          <a:prstGeom prst="rect">
            <a:avLst/>
          </a:prstGeom>
        </p:spPr>
      </p:pic>
      <p:pic>
        <p:nvPicPr>
          <p:cNvPr id="10" name="Picture 9">
            <a:extLst>
              <a:ext uri="{FF2B5EF4-FFF2-40B4-BE49-F238E27FC236}">
                <a16:creationId xmlns:a16="http://schemas.microsoft.com/office/drawing/2014/main" id="{99B06FBF-02FA-4C13-8E3F-4D991D62A073}"/>
              </a:ext>
            </a:extLst>
          </p:cNvPr>
          <p:cNvPicPr>
            <a:picLocks noChangeAspect="1"/>
          </p:cNvPicPr>
          <p:nvPr/>
        </p:nvPicPr>
        <p:blipFill>
          <a:blip r:embed="rId5"/>
          <a:stretch>
            <a:fillRect/>
          </a:stretch>
        </p:blipFill>
        <p:spPr>
          <a:xfrm>
            <a:off x="1192222" y="4781378"/>
            <a:ext cx="4158842" cy="352239"/>
          </a:xfrm>
          <a:prstGeom prst="rect">
            <a:avLst/>
          </a:prstGeom>
        </p:spPr>
      </p:pic>
      <p:pic>
        <p:nvPicPr>
          <p:cNvPr id="11" name="Picture 10">
            <a:extLst>
              <a:ext uri="{FF2B5EF4-FFF2-40B4-BE49-F238E27FC236}">
                <a16:creationId xmlns:a16="http://schemas.microsoft.com/office/drawing/2014/main" id="{14F0AFE3-77B2-43D3-B357-344ED7CB96EE}"/>
              </a:ext>
            </a:extLst>
          </p:cNvPr>
          <p:cNvPicPr>
            <a:picLocks noChangeAspect="1"/>
          </p:cNvPicPr>
          <p:nvPr/>
        </p:nvPicPr>
        <p:blipFill>
          <a:blip r:embed="rId6"/>
          <a:stretch>
            <a:fillRect/>
          </a:stretch>
        </p:blipFill>
        <p:spPr>
          <a:xfrm>
            <a:off x="1192223" y="2851963"/>
            <a:ext cx="4158842" cy="352109"/>
          </a:xfrm>
          <a:prstGeom prst="rect">
            <a:avLst/>
          </a:prstGeom>
        </p:spPr>
      </p:pic>
    </p:spTree>
    <p:extLst>
      <p:ext uri="{BB962C8B-B14F-4D97-AF65-F5344CB8AC3E}">
        <p14:creationId xmlns:p14="http://schemas.microsoft.com/office/powerpoint/2010/main" val="341593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9CD28-9581-4120-AC76-C5DC0C07A68F}"/>
              </a:ext>
            </a:extLst>
          </p:cNvPr>
          <p:cNvSpPr txBox="1"/>
          <p:nvPr/>
        </p:nvSpPr>
        <p:spPr>
          <a:xfrm>
            <a:off x="0" y="5192837"/>
            <a:ext cx="9144000" cy="830997"/>
          </a:xfrm>
          <a:prstGeom prst="rect">
            <a:avLst/>
          </a:prstGeom>
          <a:solidFill>
            <a:schemeClr val="accent1">
              <a:lumMod val="50000"/>
            </a:schemeClr>
          </a:solidFill>
        </p:spPr>
        <p:txBody>
          <a:bodyPr wrap="square" rtlCol="0">
            <a:spAutoFit/>
          </a:bodyPr>
          <a:lstStyle/>
          <a:p>
            <a:pPr defTabSz="685800"/>
            <a:r>
              <a:rPr lang="en-US" sz="2100" dirty="0">
                <a:solidFill>
                  <a:prstClr val="white">
                    <a:lumMod val="85000"/>
                  </a:prstClr>
                </a:solidFill>
                <a:latin typeface="Calibri" panose="020F0502020204030204"/>
              </a:rPr>
              <a:t>RADIO 101              P25 Explained</a:t>
            </a:r>
          </a:p>
          <a:p>
            <a:pPr defTabSz="685800"/>
            <a:endParaRPr lang="en-US" sz="27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209EF41-B29A-48AB-B7DB-041DE87CB4E4}"/>
              </a:ext>
            </a:extLst>
          </p:cNvPr>
          <p:cNvPicPr>
            <a:picLocks noChangeAspect="1"/>
          </p:cNvPicPr>
          <p:nvPr/>
        </p:nvPicPr>
        <p:blipFill>
          <a:blip r:embed="rId2"/>
          <a:stretch>
            <a:fillRect/>
          </a:stretch>
        </p:blipFill>
        <p:spPr>
          <a:xfrm>
            <a:off x="7680834" y="5186863"/>
            <a:ext cx="1463167" cy="813887"/>
          </a:xfrm>
          <a:prstGeom prst="rect">
            <a:avLst/>
          </a:prstGeom>
        </p:spPr>
      </p:pic>
      <p:sp>
        <p:nvSpPr>
          <p:cNvPr id="2" name="TextBox 1">
            <a:extLst>
              <a:ext uri="{FF2B5EF4-FFF2-40B4-BE49-F238E27FC236}">
                <a16:creationId xmlns:a16="http://schemas.microsoft.com/office/drawing/2014/main" id="{E2CD079A-5904-4860-906E-F3C42369B9A7}"/>
              </a:ext>
            </a:extLst>
          </p:cNvPr>
          <p:cNvSpPr txBox="1"/>
          <p:nvPr/>
        </p:nvSpPr>
        <p:spPr>
          <a:xfrm>
            <a:off x="5410898" y="1850559"/>
            <a:ext cx="1608902" cy="369332"/>
          </a:xfrm>
          <a:prstGeom prst="rect">
            <a:avLst/>
          </a:prstGeom>
          <a:noFill/>
        </p:spPr>
        <p:txBody>
          <a:bodyPr wrap="none" rtlCol="0">
            <a:spAutoFit/>
          </a:bodyPr>
          <a:lstStyle/>
          <a:p>
            <a:pPr defTabSz="685800"/>
            <a:r>
              <a:rPr lang="en-US" dirty="0">
                <a:solidFill>
                  <a:prstClr val="white"/>
                </a:solidFill>
                <a:effectLst>
                  <a:outerShdw blurRad="38100" dist="38100" dir="2700000" algn="tl">
                    <a:srgbClr val="000000">
                      <a:alpha val="43137"/>
                    </a:srgbClr>
                  </a:outerShdw>
                </a:effectLst>
                <a:latin typeface="Calibri" panose="020F0502020204030204"/>
              </a:rPr>
              <a:t>Motorola ISM’s</a:t>
            </a:r>
          </a:p>
        </p:txBody>
      </p:sp>
      <p:sp>
        <p:nvSpPr>
          <p:cNvPr id="3" name="TextBox 2">
            <a:extLst>
              <a:ext uri="{FF2B5EF4-FFF2-40B4-BE49-F238E27FC236}">
                <a16:creationId xmlns:a16="http://schemas.microsoft.com/office/drawing/2014/main" id="{16545DF3-8399-454E-A1FC-A1ECF8145C53}"/>
              </a:ext>
            </a:extLst>
          </p:cNvPr>
          <p:cNvSpPr txBox="1"/>
          <p:nvPr/>
        </p:nvSpPr>
        <p:spPr>
          <a:xfrm>
            <a:off x="5410898" y="2690763"/>
            <a:ext cx="2265027" cy="715581"/>
          </a:xfrm>
          <a:prstGeom prst="rect">
            <a:avLst/>
          </a:prstGeom>
          <a:noFill/>
        </p:spPr>
        <p:txBody>
          <a:bodyPr wrap="square" rtlCol="0">
            <a:spAutoFit/>
          </a:bodyPr>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Analog   =    Non- Astro</a:t>
            </a:r>
          </a:p>
          <a:p>
            <a:pPr defTabSz="685800"/>
            <a:endParaRPr lang="en-US" sz="1350" dirty="0">
              <a:solidFill>
                <a:prstClr val="black"/>
              </a:solidFill>
              <a:latin typeface="Calibri" panose="020F0502020204030204"/>
            </a:endParaRPr>
          </a:p>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Digital    =   Astro </a:t>
            </a:r>
          </a:p>
        </p:txBody>
      </p:sp>
      <p:pic>
        <p:nvPicPr>
          <p:cNvPr id="4" name="Picture 3">
            <a:extLst>
              <a:ext uri="{FF2B5EF4-FFF2-40B4-BE49-F238E27FC236}">
                <a16:creationId xmlns:a16="http://schemas.microsoft.com/office/drawing/2014/main" id="{B5BC99ED-80FE-40AB-A3DC-AD17F45E9969}"/>
              </a:ext>
            </a:extLst>
          </p:cNvPr>
          <p:cNvPicPr>
            <a:picLocks noChangeAspect="1"/>
          </p:cNvPicPr>
          <p:nvPr/>
        </p:nvPicPr>
        <p:blipFill>
          <a:blip r:embed="rId3"/>
          <a:stretch>
            <a:fillRect/>
          </a:stretch>
        </p:blipFill>
        <p:spPr>
          <a:xfrm>
            <a:off x="520643" y="3096693"/>
            <a:ext cx="3868897" cy="2031171"/>
          </a:xfrm>
          <a:prstGeom prst="rect">
            <a:avLst/>
          </a:prstGeom>
        </p:spPr>
      </p:pic>
      <p:pic>
        <p:nvPicPr>
          <p:cNvPr id="5" name="Picture 4">
            <a:extLst>
              <a:ext uri="{FF2B5EF4-FFF2-40B4-BE49-F238E27FC236}">
                <a16:creationId xmlns:a16="http://schemas.microsoft.com/office/drawing/2014/main" id="{7AAD92F6-A5A9-4E7F-8BDE-8047418CD668}"/>
              </a:ext>
            </a:extLst>
          </p:cNvPr>
          <p:cNvPicPr>
            <a:picLocks noChangeAspect="1"/>
          </p:cNvPicPr>
          <p:nvPr/>
        </p:nvPicPr>
        <p:blipFill>
          <a:blip r:embed="rId4"/>
          <a:stretch>
            <a:fillRect/>
          </a:stretch>
        </p:blipFill>
        <p:spPr>
          <a:xfrm>
            <a:off x="520643" y="1178497"/>
            <a:ext cx="3868897" cy="1808432"/>
          </a:xfrm>
          <a:prstGeom prst="rect">
            <a:avLst/>
          </a:prstGeom>
        </p:spPr>
      </p:pic>
    </p:spTree>
    <p:extLst>
      <p:ext uri="{BB962C8B-B14F-4D97-AF65-F5344CB8AC3E}">
        <p14:creationId xmlns:p14="http://schemas.microsoft.com/office/powerpoint/2010/main" val="307792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E7C5BB-5D9B-4E1D-9A73-8CFB77D03239}"/>
              </a:ext>
            </a:extLst>
          </p:cNvPr>
          <p:cNvPicPr>
            <a:picLocks noChangeAspect="1"/>
          </p:cNvPicPr>
          <p:nvPr/>
        </p:nvPicPr>
        <p:blipFill>
          <a:blip r:embed="rId2"/>
          <a:stretch>
            <a:fillRect/>
          </a:stretch>
        </p:blipFill>
        <p:spPr>
          <a:xfrm>
            <a:off x="0" y="6089904"/>
            <a:ext cx="9144000" cy="768096"/>
          </a:xfrm>
          <a:prstGeom prst="rect">
            <a:avLst/>
          </a:prstGeom>
        </p:spPr>
      </p:pic>
      <p:sp>
        <p:nvSpPr>
          <p:cNvPr id="6" name="TextBox 5"/>
          <p:cNvSpPr txBox="1"/>
          <p:nvPr/>
        </p:nvSpPr>
        <p:spPr>
          <a:xfrm>
            <a:off x="0" y="6185767"/>
            <a:ext cx="5843954" cy="523220"/>
          </a:xfrm>
          <a:prstGeom prst="rect">
            <a:avLst/>
          </a:prstGeom>
          <a:solidFill>
            <a:srgbClr val="002060"/>
          </a:solid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Conventional System Formats</a:t>
            </a:r>
          </a:p>
        </p:txBody>
      </p:sp>
      <p:sp>
        <p:nvSpPr>
          <p:cNvPr id="7" name="TextBox 6"/>
          <p:cNvSpPr txBox="1"/>
          <p:nvPr/>
        </p:nvSpPr>
        <p:spPr>
          <a:xfrm>
            <a:off x="609600" y="707886"/>
            <a:ext cx="7924800" cy="3600986"/>
          </a:xfrm>
          <a:prstGeom prst="rect">
            <a:avLst/>
          </a:prstGeom>
          <a:noFill/>
        </p:spPr>
        <p:txBody>
          <a:bodyPr wrap="square" rtlCol="0">
            <a:spAutoFit/>
          </a:bodyPr>
          <a:lstStyle/>
          <a:p>
            <a:r>
              <a:rPr lang="en-US" sz="2000" dirty="0">
                <a:solidFill>
                  <a:schemeClr val="bg1"/>
                </a:solidFill>
              </a:rPr>
              <a:t>Unlike your Aviation AM radios,  FM radios allow for far more flexibility in the channel.  In analog channel  set ups,  you must define the following attributes for the channel to work properly.  </a:t>
            </a:r>
          </a:p>
          <a:p>
            <a:endParaRPr lang="en-US" sz="2000" dirty="0">
              <a:solidFill>
                <a:schemeClr val="bg1"/>
              </a:solidFill>
            </a:endParaRPr>
          </a:p>
          <a:p>
            <a:r>
              <a:rPr lang="en-US" sz="2000" dirty="0">
                <a:solidFill>
                  <a:schemeClr val="bg1"/>
                </a:solidFill>
              </a:rPr>
              <a:t>Receive Frequency</a:t>
            </a:r>
          </a:p>
          <a:p>
            <a:r>
              <a:rPr lang="en-US" sz="2000" dirty="0">
                <a:solidFill>
                  <a:schemeClr val="bg1"/>
                </a:solidFill>
              </a:rPr>
              <a:t>Transmit Frequency</a:t>
            </a:r>
          </a:p>
          <a:p>
            <a:r>
              <a:rPr lang="en-US" sz="2000" dirty="0">
                <a:solidFill>
                  <a:schemeClr val="bg1"/>
                </a:solidFill>
              </a:rPr>
              <a:t>TPL – Tone Private Line  (PL Tone) aka (CTSS)</a:t>
            </a:r>
          </a:p>
          <a:p>
            <a:r>
              <a:rPr lang="en-US" sz="2000" dirty="0">
                <a:solidFill>
                  <a:schemeClr val="bg1"/>
                </a:solidFill>
              </a:rPr>
              <a:t>DPL – Digital Private Line  (DPL TONE)</a:t>
            </a:r>
          </a:p>
          <a:p>
            <a:r>
              <a:rPr lang="en-US" sz="2000" dirty="0">
                <a:solidFill>
                  <a:schemeClr val="bg1"/>
                </a:solidFill>
              </a:rPr>
              <a:t>Mode – (Analog) (Digital) ( Mixed) </a:t>
            </a:r>
          </a:p>
          <a:p>
            <a:endParaRPr lang="en-US" sz="2400" dirty="0">
              <a:solidFill>
                <a:schemeClr val="bg1"/>
              </a:solidFill>
            </a:endParaRPr>
          </a:p>
          <a:p>
            <a:endParaRPr lang="en-US" sz="2400" dirty="0">
              <a:solidFill>
                <a:schemeClr val="bg1"/>
              </a:solidFill>
            </a:endParaRPr>
          </a:p>
        </p:txBody>
      </p:sp>
      <p:pic>
        <p:nvPicPr>
          <p:cNvPr id="3" name="Picture 2">
            <a:extLst>
              <a:ext uri="{FF2B5EF4-FFF2-40B4-BE49-F238E27FC236}">
                <a16:creationId xmlns:a16="http://schemas.microsoft.com/office/drawing/2014/main" id="{A121D743-2AF6-4984-9746-53E00A2CE37A}"/>
              </a:ext>
            </a:extLst>
          </p:cNvPr>
          <p:cNvPicPr>
            <a:picLocks noChangeAspect="1"/>
          </p:cNvPicPr>
          <p:nvPr/>
        </p:nvPicPr>
        <p:blipFill>
          <a:blip r:embed="rId3"/>
          <a:stretch>
            <a:fillRect/>
          </a:stretch>
        </p:blipFill>
        <p:spPr>
          <a:xfrm>
            <a:off x="4800600" y="3298686"/>
            <a:ext cx="3886200" cy="2286000"/>
          </a:xfrm>
          <a:prstGeom prst="rect">
            <a:avLst/>
          </a:prstGeom>
        </p:spPr>
      </p:pic>
      <p:pic>
        <p:nvPicPr>
          <p:cNvPr id="8" name="Picture 7">
            <a:extLst>
              <a:ext uri="{FF2B5EF4-FFF2-40B4-BE49-F238E27FC236}">
                <a16:creationId xmlns:a16="http://schemas.microsoft.com/office/drawing/2014/main" id="{3B7CE4E2-AD02-4FEF-835E-F5FD192890B4}"/>
              </a:ext>
            </a:extLst>
          </p:cNvPr>
          <p:cNvPicPr>
            <a:picLocks noChangeAspect="1"/>
          </p:cNvPicPr>
          <p:nvPr/>
        </p:nvPicPr>
        <p:blipFill>
          <a:blip r:embed="rId4"/>
          <a:stretch>
            <a:fillRect/>
          </a:stretch>
        </p:blipFill>
        <p:spPr>
          <a:xfrm>
            <a:off x="7680833" y="6096000"/>
            <a:ext cx="1463167" cy="813887"/>
          </a:xfrm>
          <a:prstGeom prst="rect">
            <a:avLst/>
          </a:prstGeom>
        </p:spPr>
      </p:pic>
    </p:spTree>
    <p:extLst>
      <p:ext uri="{BB962C8B-B14F-4D97-AF65-F5344CB8AC3E}">
        <p14:creationId xmlns:p14="http://schemas.microsoft.com/office/powerpoint/2010/main" val="105332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88559"/>
            <a:ext cx="9144000" cy="769441"/>
          </a:xfrm>
          <a:prstGeom prst="rect">
            <a:avLst/>
          </a:prstGeom>
          <a:solidFill>
            <a:srgbClr val="002060"/>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6096000"/>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Conventional Systems</a:t>
            </a:r>
          </a:p>
        </p:txBody>
      </p:sp>
      <p:sp>
        <p:nvSpPr>
          <p:cNvPr id="7" name="TextBox 6"/>
          <p:cNvSpPr txBox="1"/>
          <p:nvPr/>
        </p:nvSpPr>
        <p:spPr>
          <a:xfrm>
            <a:off x="304800" y="1066800"/>
            <a:ext cx="8305800" cy="2739211"/>
          </a:xfrm>
          <a:prstGeom prst="rect">
            <a:avLst/>
          </a:prstGeom>
          <a:noFill/>
        </p:spPr>
        <p:txBody>
          <a:bodyPr wrap="square" rtlCol="0">
            <a:spAutoFit/>
          </a:bodyPr>
          <a:lstStyle/>
          <a:p>
            <a:r>
              <a:rPr lang="en-US" sz="2400" dirty="0">
                <a:solidFill>
                  <a:schemeClr val="bg1"/>
                </a:solidFill>
              </a:rPr>
              <a:t>Receive / Transmit Frequencies -  </a:t>
            </a:r>
          </a:p>
          <a:p>
            <a:endParaRPr lang="en-US" sz="2400" dirty="0">
              <a:solidFill>
                <a:schemeClr val="bg1"/>
              </a:solidFill>
            </a:endParaRPr>
          </a:p>
          <a:p>
            <a:r>
              <a:rPr lang="en-US" sz="2400" dirty="0">
                <a:solidFill>
                  <a:schemeClr val="bg1"/>
                </a:solidFill>
              </a:rPr>
              <a:t>  </a:t>
            </a:r>
            <a:r>
              <a:rPr lang="en-US" sz="2000" dirty="0">
                <a:solidFill>
                  <a:schemeClr val="bg1"/>
                </a:solidFill>
              </a:rPr>
              <a:t>Conventional systems have the capability of supporting both-</a:t>
            </a:r>
          </a:p>
          <a:p>
            <a:r>
              <a:rPr lang="en-US" sz="2000" dirty="0">
                <a:solidFill>
                  <a:schemeClr val="bg1"/>
                </a:solidFill>
              </a:rPr>
              <a:t> </a:t>
            </a:r>
          </a:p>
          <a:p>
            <a:pPr marL="800100" lvl="1" indent="-342900">
              <a:buFont typeface="Arial" panose="020B0604020202020204" pitchFamily="34" charset="0"/>
              <a:buChar char="•"/>
            </a:pPr>
            <a:r>
              <a:rPr lang="en-US" sz="2000" dirty="0">
                <a:solidFill>
                  <a:schemeClr val="bg1"/>
                </a:solidFill>
              </a:rPr>
              <a:t>Simple Frequencies – RX/TX frequencies are the same such as 155.250 </a:t>
            </a:r>
          </a:p>
          <a:p>
            <a:pPr marL="800100" lvl="1" indent="-342900">
              <a:buFont typeface="Arial" panose="020B0604020202020204" pitchFamily="34" charset="0"/>
              <a:buChar char="•"/>
            </a:pPr>
            <a:r>
              <a:rPr lang="en-US" sz="2000" dirty="0">
                <a:solidFill>
                  <a:schemeClr val="bg1"/>
                </a:solidFill>
              </a:rPr>
              <a:t>Duplex Frequencies   RX/TX frequencies are different.   RX 151.250   TX 167.500</a:t>
            </a:r>
          </a:p>
          <a:p>
            <a:pPr lvl="1"/>
            <a:endParaRPr lang="en-US" sz="2000" dirty="0">
              <a:solidFill>
                <a:schemeClr val="bg1"/>
              </a:solidFill>
            </a:endParaRPr>
          </a:p>
        </p:txBody>
      </p:sp>
      <p:sp>
        <p:nvSpPr>
          <p:cNvPr id="2" name="TextBox 1"/>
          <p:cNvSpPr txBox="1"/>
          <p:nvPr/>
        </p:nvSpPr>
        <p:spPr>
          <a:xfrm>
            <a:off x="304800" y="3877662"/>
            <a:ext cx="8543749" cy="646331"/>
          </a:xfrm>
          <a:prstGeom prst="rect">
            <a:avLst/>
          </a:prstGeom>
          <a:noFill/>
        </p:spPr>
        <p:txBody>
          <a:bodyPr wrap="none" rtlCol="0">
            <a:spAutoFit/>
          </a:bodyPr>
          <a:lstStyle/>
          <a:p>
            <a:r>
              <a:rPr lang="en-US" dirty="0">
                <a:solidFill>
                  <a:schemeClr val="bg1"/>
                </a:solidFill>
              </a:rPr>
              <a:t>When setting up your frequencies, especially while utilizing the Front Panel Programming </a:t>
            </a:r>
          </a:p>
          <a:p>
            <a:r>
              <a:rPr lang="en-US" dirty="0">
                <a:solidFill>
                  <a:schemeClr val="bg1"/>
                </a:solidFill>
              </a:rPr>
              <a:t>capability,  careful attention must be paid to this parameter.</a:t>
            </a:r>
          </a:p>
        </p:txBody>
      </p:sp>
      <p:pic>
        <p:nvPicPr>
          <p:cNvPr id="8" name="Picture 7">
            <a:extLst>
              <a:ext uri="{FF2B5EF4-FFF2-40B4-BE49-F238E27FC236}">
                <a16:creationId xmlns:a16="http://schemas.microsoft.com/office/drawing/2014/main" id="{27C5F81B-7F37-4D9B-BDA7-190A1A54E7B7}"/>
              </a:ext>
            </a:extLst>
          </p:cNvPr>
          <p:cNvPicPr>
            <a:picLocks noChangeAspect="1"/>
          </p:cNvPicPr>
          <p:nvPr/>
        </p:nvPicPr>
        <p:blipFill>
          <a:blip r:embed="rId2"/>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39915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2"/>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92952"/>
            <a:ext cx="9144000" cy="768096"/>
          </a:xfrm>
          <a:prstGeom prst="rect">
            <a:avLst/>
          </a:prstGeom>
        </p:spPr>
      </p:pic>
      <p:sp>
        <p:nvSpPr>
          <p:cNvPr id="5" name="object 5"/>
          <p:cNvSpPr/>
          <p:nvPr/>
        </p:nvSpPr>
        <p:spPr>
          <a:xfrm>
            <a:off x="956352" y="1016418"/>
            <a:ext cx="1105483" cy="78105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572000" y="750916"/>
            <a:ext cx="2839720" cy="1090042"/>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chemeClr val="bg1"/>
                </a:solidFill>
                <a:latin typeface="Tahoma"/>
                <a:cs typeface="Tahoma"/>
              </a:rPr>
              <a:t>A “</a:t>
            </a:r>
            <a:r>
              <a:rPr lang="en-US" sz="1400" b="1" dirty="0">
                <a:solidFill>
                  <a:schemeClr val="bg1"/>
                </a:solidFill>
                <a:latin typeface="Tahoma"/>
                <a:cs typeface="Tahoma"/>
              </a:rPr>
              <a:t>Simplex</a:t>
            </a:r>
            <a:r>
              <a:rPr sz="1400" dirty="0">
                <a:solidFill>
                  <a:schemeClr val="bg1"/>
                </a:solidFill>
                <a:latin typeface="Tahoma"/>
                <a:cs typeface="Tahoma"/>
              </a:rPr>
              <a:t>” Channel has </a:t>
            </a:r>
            <a:r>
              <a:rPr sz="1400" spc="-5" dirty="0">
                <a:solidFill>
                  <a:schemeClr val="bg1"/>
                </a:solidFill>
                <a:latin typeface="Tahoma"/>
                <a:cs typeface="Tahoma"/>
              </a:rPr>
              <a:t>the</a:t>
            </a:r>
            <a:r>
              <a:rPr lang="en-US" sz="1400" spc="-5" dirty="0">
                <a:solidFill>
                  <a:schemeClr val="bg1"/>
                </a:solidFill>
                <a:latin typeface="Tahoma"/>
                <a:cs typeface="Tahoma"/>
              </a:rPr>
              <a:t> same</a:t>
            </a:r>
            <a:r>
              <a:rPr sz="1400" spc="-5" dirty="0">
                <a:solidFill>
                  <a:schemeClr val="bg1"/>
                </a:solidFill>
                <a:latin typeface="Tahoma"/>
                <a:cs typeface="Tahoma"/>
              </a:rPr>
              <a:t> Rx  </a:t>
            </a:r>
            <a:r>
              <a:rPr sz="1400" dirty="0">
                <a:solidFill>
                  <a:schemeClr val="bg1"/>
                </a:solidFill>
                <a:latin typeface="Tahoma"/>
                <a:cs typeface="Tahoma"/>
              </a:rPr>
              <a:t>and</a:t>
            </a:r>
            <a:r>
              <a:rPr sz="1400" spc="-5" dirty="0">
                <a:solidFill>
                  <a:schemeClr val="bg1"/>
                </a:solidFill>
                <a:latin typeface="Tahoma"/>
                <a:cs typeface="Tahoma"/>
              </a:rPr>
              <a:t> </a:t>
            </a:r>
            <a:r>
              <a:rPr sz="1400" dirty="0">
                <a:solidFill>
                  <a:schemeClr val="bg1"/>
                </a:solidFill>
                <a:latin typeface="Tahoma"/>
                <a:cs typeface="Tahoma"/>
              </a:rPr>
              <a:t>TX </a:t>
            </a:r>
            <a:r>
              <a:rPr sz="1400" spc="-5" dirty="0">
                <a:solidFill>
                  <a:schemeClr val="bg1"/>
                </a:solidFill>
                <a:latin typeface="Tahoma"/>
                <a:cs typeface="Tahoma"/>
              </a:rPr>
              <a:t>frequency </a:t>
            </a:r>
            <a:r>
              <a:rPr sz="1400" spc="-10" dirty="0">
                <a:solidFill>
                  <a:schemeClr val="bg1"/>
                </a:solidFill>
                <a:latin typeface="Tahoma"/>
                <a:cs typeface="Tahoma"/>
              </a:rPr>
              <a:t>different. </a:t>
            </a:r>
            <a:r>
              <a:rPr lang="en-US" sz="1400" spc="-10" dirty="0">
                <a:solidFill>
                  <a:schemeClr val="bg1"/>
                </a:solidFill>
                <a:latin typeface="Tahoma"/>
                <a:cs typeface="Tahoma"/>
              </a:rPr>
              <a:t>  This is basic “Line of Site” radio.  You are talking directly to the other radio.   “walkie talkie”</a:t>
            </a:r>
            <a:endParaRPr sz="1400" dirty="0">
              <a:solidFill>
                <a:schemeClr val="bg1"/>
              </a:solidFill>
              <a:latin typeface="Tahoma"/>
              <a:cs typeface="Tahoma"/>
            </a:endParaRPr>
          </a:p>
        </p:txBody>
      </p:sp>
      <p:sp>
        <p:nvSpPr>
          <p:cNvPr id="13" name="object 13"/>
          <p:cNvSpPr txBox="1"/>
          <p:nvPr/>
        </p:nvSpPr>
        <p:spPr>
          <a:xfrm>
            <a:off x="806131" y="2189517"/>
            <a:ext cx="1405926" cy="1090042"/>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92D050"/>
                </a:solidFill>
                <a:latin typeface="Tahoma"/>
                <a:cs typeface="Tahoma"/>
              </a:rPr>
              <a:t>Channel</a:t>
            </a:r>
            <a:r>
              <a:rPr sz="1400" b="1" spc="-15" dirty="0">
                <a:solidFill>
                  <a:srgbClr val="92D050"/>
                </a:solidFill>
                <a:latin typeface="Tahoma"/>
                <a:cs typeface="Tahoma"/>
              </a:rPr>
              <a:t> </a:t>
            </a:r>
            <a:r>
              <a:rPr sz="1400" b="1" dirty="0">
                <a:solidFill>
                  <a:srgbClr val="92D050"/>
                </a:solidFill>
                <a:latin typeface="Tahoma"/>
                <a:cs typeface="Tahoma"/>
              </a:rPr>
              <a:t>1</a:t>
            </a:r>
            <a:endParaRPr sz="1400" dirty="0">
              <a:solidFill>
                <a:srgbClr val="92D050"/>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rgbClr val="92D050"/>
              </a:solidFill>
              <a:latin typeface="Tahoma"/>
              <a:cs typeface="Tahoma"/>
            </a:endParaRPr>
          </a:p>
          <a:p>
            <a:pPr algn="ctr">
              <a:lnSpc>
                <a:spcPct val="100000"/>
              </a:lnSpc>
            </a:pPr>
            <a:endParaRPr lang="en-US" sz="1400" dirty="0">
              <a:solidFill>
                <a:srgbClr val="92D050"/>
              </a:solidFill>
              <a:latin typeface="Tahoma"/>
              <a:cs typeface="Tahoma"/>
            </a:endParaRPr>
          </a:p>
          <a:p>
            <a:pPr algn="ctr">
              <a:lnSpc>
                <a:spcPct val="100000"/>
              </a:lnSpc>
            </a:pPr>
            <a:r>
              <a:rPr sz="1400" dirty="0">
                <a:solidFill>
                  <a:srgbClr val="92D050"/>
                </a:solidFill>
                <a:latin typeface="Tahoma"/>
                <a:cs typeface="Tahoma"/>
              </a:rPr>
              <a:t>Tx =</a:t>
            </a:r>
            <a:r>
              <a:rPr sz="1400" spc="-135" dirty="0">
                <a:solidFill>
                  <a:srgbClr val="92D050"/>
                </a:solidFill>
                <a:latin typeface="Tahoma"/>
                <a:cs typeface="Tahoma"/>
              </a:rPr>
              <a:t> </a:t>
            </a:r>
            <a:r>
              <a:rPr lang="en-US" sz="1400" spc="5" dirty="0">
                <a:solidFill>
                  <a:srgbClr val="92D050"/>
                </a:solidFill>
                <a:latin typeface="Tahoma"/>
                <a:cs typeface="Tahoma"/>
              </a:rPr>
              <a:t>136.00</a:t>
            </a:r>
            <a:endParaRPr sz="1400" dirty="0">
              <a:solidFill>
                <a:srgbClr val="92D050"/>
              </a:solidFill>
              <a:latin typeface="Tahoma"/>
              <a:cs typeface="Tahoma"/>
            </a:endParaRPr>
          </a:p>
        </p:txBody>
      </p:sp>
      <p:sp>
        <p:nvSpPr>
          <p:cNvPr id="21" name="object 13">
            <a:extLst>
              <a:ext uri="{FF2B5EF4-FFF2-40B4-BE49-F238E27FC236}">
                <a16:creationId xmlns:a16="http://schemas.microsoft.com/office/drawing/2014/main" id="{E14DC158-5405-4E20-A1CD-D1B8226272B6}"/>
              </a:ext>
            </a:extLst>
          </p:cNvPr>
          <p:cNvSpPr txBox="1"/>
          <p:nvPr/>
        </p:nvSpPr>
        <p:spPr>
          <a:xfrm>
            <a:off x="6595074" y="3870144"/>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92D050"/>
                </a:solidFill>
                <a:latin typeface="Tahoma"/>
                <a:cs typeface="Tahoma"/>
              </a:rPr>
              <a:t>Channel</a:t>
            </a:r>
            <a:r>
              <a:rPr sz="1400" b="1" spc="-15" dirty="0">
                <a:solidFill>
                  <a:srgbClr val="92D050"/>
                </a:solidFill>
                <a:latin typeface="Tahoma"/>
                <a:cs typeface="Tahoma"/>
              </a:rPr>
              <a:t> </a:t>
            </a:r>
            <a:r>
              <a:rPr sz="1400" b="1" dirty="0">
                <a:solidFill>
                  <a:srgbClr val="92D050"/>
                </a:solidFill>
                <a:latin typeface="Tahoma"/>
                <a:cs typeface="Tahoma"/>
              </a:rPr>
              <a:t>1</a:t>
            </a:r>
            <a:endParaRPr sz="1400" dirty="0">
              <a:solidFill>
                <a:srgbClr val="92D050"/>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rgbClr val="92D050"/>
              </a:solidFill>
              <a:latin typeface="Tahoma"/>
              <a:cs typeface="Tahoma"/>
            </a:endParaRPr>
          </a:p>
          <a:p>
            <a:pPr algn="ctr">
              <a:lnSpc>
                <a:spcPct val="100000"/>
              </a:lnSpc>
            </a:pPr>
            <a:r>
              <a:rPr sz="1400" dirty="0">
                <a:solidFill>
                  <a:srgbClr val="92D050"/>
                </a:solidFill>
                <a:latin typeface="Tahoma"/>
                <a:cs typeface="Tahoma"/>
              </a:rPr>
              <a:t>Tx =</a:t>
            </a:r>
            <a:r>
              <a:rPr sz="1400" spc="-135" dirty="0">
                <a:solidFill>
                  <a:srgbClr val="92D050"/>
                </a:solidFill>
                <a:latin typeface="Tahoma"/>
                <a:cs typeface="Tahoma"/>
              </a:rPr>
              <a:t> </a:t>
            </a:r>
            <a:r>
              <a:rPr lang="en-US" sz="1400" spc="5" dirty="0">
                <a:solidFill>
                  <a:srgbClr val="92D050"/>
                </a:solidFill>
                <a:latin typeface="Tahoma"/>
                <a:cs typeface="Tahoma"/>
              </a:rPr>
              <a:t>136.00</a:t>
            </a:r>
            <a:endParaRPr sz="1400" dirty="0">
              <a:solidFill>
                <a:srgbClr val="92D050"/>
              </a:solidFill>
              <a:latin typeface="Tahoma"/>
              <a:cs typeface="Tahoma"/>
            </a:endParaRPr>
          </a:p>
        </p:txBody>
      </p:sp>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2236594" y="1934145"/>
            <a:ext cx="2868806" cy="2485455"/>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E8C389-B883-4205-8CBD-BC08EEEA98E6}"/>
              </a:ext>
            </a:extLst>
          </p:cNvPr>
          <p:cNvSpPr txBox="1"/>
          <p:nvPr/>
        </p:nvSpPr>
        <p:spPr>
          <a:xfrm>
            <a:off x="228600" y="6155812"/>
            <a:ext cx="6781800"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Simplex or Direct</a:t>
            </a:r>
          </a:p>
        </p:txBody>
      </p:sp>
      <p:pic>
        <p:nvPicPr>
          <p:cNvPr id="9" name="Picture 8">
            <a:extLst>
              <a:ext uri="{FF2B5EF4-FFF2-40B4-BE49-F238E27FC236}">
                <a16:creationId xmlns:a16="http://schemas.microsoft.com/office/drawing/2014/main" id="{1A8DA1C3-847C-4D74-926D-E7B3992D6F63}"/>
              </a:ext>
            </a:extLst>
          </p:cNvPr>
          <p:cNvPicPr>
            <a:picLocks noChangeAspect="1"/>
          </p:cNvPicPr>
          <p:nvPr/>
        </p:nvPicPr>
        <p:blipFill>
          <a:blip r:embed="rId4"/>
          <a:stretch>
            <a:fillRect/>
          </a:stretch>
        </p:blipFill>
        <p:spPr>
          <a:xfrm>
            <a:off x="5129169" y="4725058"/>
            <a:ext cx="1314528" cy="529694"/>
          </a:xfrm>
          <a:prstGeom prst="rect">
            <a:avLst/>
          </a:prstGeom>
        </p:spPr>
      </p:pic>
      <p:pic>
        <p:nvPicPr>
          <p:cNvPr id="11" name="Picture 10">
            <a:extLst>
              <a:ext uri="{FF2B5EF4-FFF2-40B4-BE49-F238E27FC236}">
                <a16:creationId xmlns:a16="http://schemas.microsoft.com/office/drawing/2014/main" id="{1BCD6862-DBB0-4292-83E1-55907B9826A1}"/>
              </a:ext>
            </a:extLst>
          </p:cNvPr>
          <p:cNvPicPr>
            <a:picLocks noChangeAspect="1"/>
          </p:cNvPicPr>
          <p:nvPr/>
        </p:nvPicPr>
        <p:blipFill>
          <a:blip r:embed="rId5"/>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51452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2"/>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92952"/>
            <a:ext cx="9144000" cy="768096"/>
          </a:xfrm>
          <a:prstGeom prst="rect">
            <a:avLst/>
          </a:prstGeom>
        </p:spPr>
      </p:pic>
      <p:sp>
        <p:nvSpPr>
          <p:cNvPr id="43" name="TextBox 42">
            <a:extLst>
              <a:ext uri="{FF2B5EF4-FFF2-40B4-BE49-F238E27FC236}">
                <a16:creationId xmlns:a16="http://schemas.microsoft.com/office/drawing/2014/main" id="{D7E8C389-B883-4205-8CBD-BC08EEEA98E6}"/>
              </a:ext>
            </a:extLst>
          </p:cNvPr>
          <p:cNvSpPr txBox="1"/>
          <p:nvPr/>
        </p:nvSpPr>
        <p:spPr>
          <a:xfrm>
            <a:off x="228600" y="6155812"/>
            <a:ext cx="6781800"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Simplex or Direct</a:t>
            </a:r>
          </a:p>
        </p:txBody>
      </p:sp>
      <p:pic>
        <p:nvPicPr>
          <p:cNvPr id="2" name="Picture 1">
            <a:extLst>
              <a:ext uri="{FF2B5EF4-FFF2-40B4-BE49-F238E27FC236}">
                <a16:creationId xmlns:a16="http://schemas.microsoft.com/office/drawing/2014/main" id="{2731ADD5-E94F-4C38-82A4-A28E27361E2F}"/>
              </a:ext>
            </a:extLst>
          </p:cNvPr>
          <p:cNvPicPr>
            <a:picLocks noChangeAspect="1"/>
          </p:cNvPicPr>
          <p:nvPr/>
        </p:nvPicPr>
        <p:blipFill>
          <a:blip r:embed="rId3"/>
          <a:stretch>
            <a:fillRect/>
          </a:stretch>
        </p:blipFill>
        <p:spPr>
          <a:xfrm>
            <a:off x="457200" y="1433313"/>
            <a:ext cx="3962400" cy="2058736"/>
          </a:xfrm>
          <a:prstGeom prst="rect">
            <a:avLst/>
          </a:prstGeom>
        </p:spPr>
      </p:pic>
      <p:sp>
        <p:nvSpPr>
          <p:cNvPr id="3" name="TextBox 2">
            <a:extLst>
              <a:ext uri="{FF2B5EF4-FFF2-40B4-BE49-F238E27FC236}">
                <a16:creationId xmlns:a16="http://schemas.microsoft.com/office/drawing/2014/main" id="{C4C332D9-457C-4FA2-875A-8A25B66E7A5A}"/>
              </a:ext>
            </a:extLst>
          </p:cNvPr>
          <p:cNvSpPr txBox="1"/>
          <p:nvPr/>
        </p:nvSpPr>
        <p:spPr>
          <a:xfrm>
            <a:off x="5649286" y="2219235"/>
            <a:ext cx="3048000" cy="1200329"/>
          </a:xfrm>
          <a:prstGeom prst="rect">
            <a:avLst/>
          </a:prstGeom>
          <a:noFill/>
        </p:spPr>
        <p:txBody>
          <a:bodyPr wrap="square" rtlCol="0">
            <a:spAutoFit/>
          </a:bodyPr>
          <a:lstStyle/>
          <a:p>
            <a:r>
              <a:rPr lang="en-US" dirty="0">
                <a:solidFill>
                  <a:schemeClr val="bg1">
                    <a:lumMod val="95000"/>
                  </a:schemeClr>
                </a:solidFill>
              </a:rPr>
              <a:t>A Direct or Simplex Frequency is denoted by an up arrow </a:t>
            </a:r>
          </a:p>
          <a:p>
            <a:r>
              <a:rPr lang="en-US" dirty="0">
                <a:solidFill>
                  <a:schemeClr val="bg1">
                    <a:lumMod val="95000"/>
                  </a:schemeClr>
                </a:solidFill>
              </a:rPr>
              <a:t>displayed to the left of the Channel name.</a:t>
            </a:r>
          </a:p>
        </p:txBody>
      </p:sp>
      <p:sp>
        <p:nvSpPr>
          <p:cNvPr id="4" name="Flowchart: Connector 3">
            <a:extLst>
              <a:ext uri="{FF2B5EF4-FFF2-40B4-BE49-F238E27FC236}">
                <a16:creationId xmlns:a16="http://schemas.microsoft.com/office/drawing/2014/main" id="{9D2BA99F-6DE8-4BC6-BAF6-E194FBA64681}"/>
              </a:ext>
            </a:extLst>
          </p:cNvPr>
          <p:cNvSpPr/>
          <p:nvPr/>
        </p:nvSpPr>
        <p:spPr>
          <a:xfrm>
            <a:off x="2895600" y="1754697"/>
            <a:ext cx="457200" cy="46024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D5C1715-9E5C-45DF-8D05-55BADE75C4E4}"/>
              </a:ext>
            </a:extLst>
          </p:cNvPr>
          <p:cNvCxnSpPr>
            <a:cxnSpLocks/>
          </p:cNvCxnSpPr>
          <p:nvPr/>
        </p:nvCxnSpPr>
        <p:spPr>
          <a:xfrm flipH="1" flipV="1">
            <a:off x="3429000" y="2077926"/>
            <a:ext cx="2133600" cy="741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214609-85C7-485D-8A29-BE2FD0F2F03B}"/>
              </a:ext>
            </a:extLst>
          </p:cNvPr>
          <p:cNvCxnSpPr>
            <a:cxnSpLocks/>
          </p:cNvCxnSpPr>
          <p:nvPr/>
        </p:nvCxnSpPr>
        <p:spPr>
          <a:xfrm flipV="1">
            <a:off x="8382000" y="2638337"/>
            <a:ext cx="0" cy="1810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1121C08-270D-4AAE-806A-56C370970FC6}"/>
              </a:ext>
            </a:extLst>
          </p:cNvPr>
          <p:cNvPicPr>
            <a:picLocks noChangeAspect="1"/>
          </p:cNvPicPr>
          <p:nvPr/>
        </p:nvPicPr>
        <p:blipFill>
          <a:blip r:embed="rId4"/>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135096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2"/>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92952"/>
            <a:ext cx="9144000" cy="768096"/>
          </a:xfrm>
          <a:prstGeom prst="rect">
            <a:avLst/>
          </a:prstGeom>
        </p:spPr>
      </p:pic>
      <p:sp>
        <p:nvSpPr>
          <p:cNvPr id="5" name="object 5"/>
          <p:cNvSpPr/>
          <p:nvPr/>
        </p:nvSpPr>
        <p:spPr>
          <a:xfrm>
            <a:off x="1524000" y="1600200"/>
            <a:ext cx="1105483" cy="78105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2154205" y="4776483"/>
            <a:ext cx="4806210" cy="874598"/>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chemeClr val="bg1"/>
                </a:solidFill>
                <a:latin typeface="Tahoma"/>
                <a:cs typeface="Tahoma"/>
              </a:rPr>
              <a:t>A “</a:t>
            </a:r>
            <a:r>
              <a:rPr sz="1400" b="1" dirty="0">
                <a:solidFill>
                  <a:schemeClr val="bg1"/>
                </a:solidFill>
                <a:latin typeface="Tahoma"/>
                <a:cs typeface="Tahoma"/>
              </a:rPr>
              <a:t>Repeater</a:t>
            </a:r>
            <a:r>
              <a:rPr sz="1400" dirty="0">
                <a:solidFill>
                  <a:schemeClr val="bg1"/>
                </a:solidFill>
                <a:latin typeface="Tahoma"/>
                <a:cs typeface="Tahoma"/>
              </a:rPr>
              <a:t>” Channel has </a:t>
            </a:r>
            <a:r>
              <a:rPr lang="en-US" sz="1400" dirty="0">
                <a:solidFill>
                  <a:schemeClr val="bg1"/>
                </a:solidFill>
                <a:latin typeface="Tahoma"/>
                <a:cs typeface="Tahoma"/>
              </a:rPr>
              <a:t>different </a:t>
            </a:r>
            <a:r>
              <a:rPr sz="1400" spc="-5" dirty="0">
                <a:solidFill>
                  <a:schemeClr val="bg1"/>
                </a:solidFill>
                <a:latin typeface="Tahoma"/>
                <a:cs typeface="Tahoma"/>
              </a:rPr>
              <a:t>Rx </a:t>
            </a:r>
            <a:r>
              <a:rPr sz="1400" dirty="0">
                <a:solidFill>
                  <a:schemeClr val="bg1"/>
                </a:solidFill>
                <a:latin typeface="Tahoma"/>
                <a:cs typeface="Tahoma"/>
              </a:rPr>
              <a:t>and </a:t>
            </a:r>
            <a:r>
              <a:rPr sz="1400" spc="-5" dirty="0">
                <a:solidFill>
                  <a:schemeClr val="bg1"/>
                </a:solidFill>
                <a:latin typeface="Tahoma"/>
                <a:cs typeface="Tahoma"/>
              </a:rPr>
              <a:t>the </a:t>
            </a:r>
            <a:r>
              <a:rPr sz="1400" dirty="0">
                <a:solidFill>
                  <a:schemeClr val="bg1"/>
                </a:solidFill>
                <a:latin typeface="Tahoma"/>
                <a:cs typeface="Tahoma"/>
              </a:rPr>
              <a:t>TX </a:t>
            </a:r>
            <a:r>
              <a:rPr sz="1400" spc="-5" dirty="0">
                <a:solidFill>
                  <a:schemeClr val="bg1"/>
                </a:solidFill>
                <a:latin typeface="Tahoma"/>
                <a:cs typeface="Tahoma"/>
              </a:rPr>
              <a:t>frequenc</a:t>
            </a:r>
            <a:r>
              <a:rPr lang="en-US" sz="1400" spc="-5" dirty="0">
                <a:solidFill>
                  <a:schemeClr val="bg1"/>
                </a:solidFill>
                <a:latin typeface="Tahoma"/>
                <a:cs typeface="Tahoma"/>
              </a:rPr>
              <a:t>ies. </a:t>
            </a:r>
            <a:r>
              <a:rPr lang="en-US" sz="1400" spc="-10" dirty="0">
                <a:solidFill>
                  <a:schemeClr val="bg1"/>
                </a:solidFill>
                <a:latin typeface="Tahoma"/>
                <a:cs typeface="Tahoma"/>
              </a:rPr>
              <a:t> Since a radio cannot send and receive on the same frequency at the same time,  two separate frequencies are used on Repeater or Duplex channel</a:t>
            </a:r>
            <a:endParaRPr sz="1400" dirty="0">
              <a:solidFill>
                <a:schemeClr val="bg1"/>
              </a:solidFill>
              <a:latin typeface="Tahoma"/>
              <a:cs typeface="Tahoma"/>
            </a:endParaRPr>
          </a:p>
        </p:txBody>
      </p:sp>
      <p:sp>
        <p:nvSpPr>
          <p:cNvPr id="13" name="object 13"/>
          <p:cNvSpPr txBox="1"/>
          <p:nvPr/>
        </p:nvSpPr>
        <p:spPr>
          <a:xfrm>
            <a:off x="1249959" y="2864228"/>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4"/>
          <a:stretch>
            <a:fillRect/>
          </a:stretch>
        </p:blipFill>
        <p:spPr>
          <a:xfrm>
            <a:off x="6731851" y="1341341"/>
            <a:ext cx="481626" cy="798645"/>
          </a:xfrm>
          <a:prstGeom prst="rect">
            <a:avLst/>
          </a:prstGeom>
        </p:spPr>
      </p:pic>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flipV="1">
            <a:off x="2604584" y="3156853"/>
            <a:ext cx="4022638" cy="46200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E8C389-B883-4205-8CBD-BC08EEEA98E6}"/>
              </a:ext>
            </a:extLst>
          </p:cNvPr>
          <p:cNvSpPr txBox="1"/>
          <p:nvPr/>
        </p:nvSpPr>
        <p:spPr>
          <a:xfrm>
            <a:off x="228599" y="6155812"/>
            <a:ext cx="6584927"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Duplex or Repeater</a:t>
            </a:r>
          </a:p>
        </p:txBody>
      </p:sp>
      <p:sp>
        <p:nvSpPr>
          <p:cNvPr id="23" name="object 13">
            <a:extLst>
              <a:ext uri="{FF2B5EF4-FFF2-40B4-BE49-F238E27FC236}">
                <a16:creationId xmlns:a16="http://schemas.microsoft.com/office/drawing/2014/main" id="{6F3C4209-C962-4238-B63A-A56FB54AE170}"/>
              </a:ext>
            </a:extLst>
          </p:cNvPr>
          <p:cNvSpPr txBox="1"/>
          <p:nvPr/>
        </p:nvSpPr>
        <p:spPr>
          <a:xfrm>
            <a:off x="6731851" y="2860317"/>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cxnSp>
        <p:nvCxnSpPr>
          <p:cNvPr id="34" name="Straight Arrow Connector 33">
            <a:extLst>
              <a:ext uri="{FF2B5EF4-FFF2-40B4-BE49-F238E27FC236}">
                <a16:creationId xmlns:a16="http://schemas.microsoft.com/office/drawing/2014/main" id="{875898C5-6209-4D3D-827B-D5BCFCF7C7B0}"/>
              </a:ext>
            </a:extLst>
          </p:cNvPr>
          <p:cNvCxnSpPr>
            <a:cxnSpLocks/>
          </p:cNvCxnSpPr>
          <p:nvPr/>
        </p:nvCxnSpPr>
        <p:spPr>
          <a:xfrm>
            <a:off x="2655885" y="3156853"/>
            <a:ext cx="3971337" cy="46200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quot;Not Allowed&quot; Symbol 38">
            <a:extLst>
              <a:ext uri="{FF2B5EF4-FFF2-40B4-BE49-F238E27FC236}">
                <a16:creationId xmlns:a16="http://schemas.microsoft.com/office/drawing/2014/main" id="{86770EA5-5E2D-40FE-A97D-FF1AF686132C}"/>
              </a:ext>
            </a:extLst>
          </p:cNvPr>
          <p:cNvSpPr/>
          <p:nvPr/>
        </p:nvSpPr>
        <p:spPr>
          <a:xfrm>
            <a:off x="6400800" y="2987872"/>
            <a:ext cx="304800" cy="33186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39">
            <a:extLst>
              <a:ext uri="{FF2B5EF4-FFF2-40B4-BE49-F238E27FC236}">
                <a16:creationId xmlns:a16="http://schemas.microsoft.com/office/drawing/2014/main" id="{7A11B19C-B871-45D2-854D-1EEDC7435341}"/>
              </a:ext>
            </a:extLst>
          </p:cNvPr>
          <p:cNvPicPr>
            <a:picLocks noChangeAspect="1"/>
          </p:cNvPicPr>
          <p:nvPr/>
        </p:nvPicPr>
        <p:blipFill>
          <a:blip r:embed="rId5"/>
          <a:stretch>
            <a:fillRect/>
          </a:stretch>
        </p:blipFill>
        <p:spPr>
          <a:xfrm>
            <a:off x="6402638" y="3416884"/>
            <a:ext cx="329213" cy="359695"/>
          </a:xfrm>
          <a:prstGeom prst="rect">
            <a:avLst/>
          </a:prstGeom>
        </p:spPr>
      </p:pic>
      <p:pic>
        <p:nvPicPr>
          <p:cNvPr id="14" name="Picture 13">
            <a:extLst>
              <a:ext uri="{FF2B5EF4-FFF2-40B4-BE49-F238E27FC236}">
                <a16:creationId xmlns:a16="http://schemas.microsoft.com/office/drawing/2014/main" id="{9A62F1A4-B711-43CD-A9D0-F5FF35E51B4D}"/>
              </a:ext>
            </a:extLst>
          </p:cNvPr>
          <p:cNvPicPr>
            <a:picLocks noChangeAspect="1"/>
          </p:cNvPicPr>
          <p:nvPr/>
        </p:nvPicPr>
        <p:blipFill>
          <a:blip r:embed="rId6"/>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79538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2"/>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92952"/>
            <a:ext cx="9144000" cy="768096"/>
          </a:xfrm>
          <a:prstGeom prst="rect">
            <a:avLst/>
          </a:prstGeom>
        </p:spPr>
      </p:pic>
      <p:sp>
        <p:nvSpPr>
          <p:cNvPr id="5" name="object 5"/>
          <p:cNvSpPr/>
          <p:nvPr/>
        </p:nvSpPr>
        <p:spPr>
          <a:xfrm>
            <a:off x="378821" y="2647950"/>
            <a:ext cx="1105483" cy="78105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664060" y="493450"/>
            <a:ext cx="975705" cy="1654446"/>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228600" y="3698446"/>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cxnSp>
        <p:nvCxnSpPr>
          <p:cNvPr id="3" name="Straight Arrow Connector 2">
            <a:extLst>
              <a:ext uri="{FF2B5EF4-FFF2-40B4-BE49-F238E27FC236}">
                <a16:creationId xmlns:a16="http://schemas.microsoft.com/office/drawing/2014/main" id="{42A16198-CB7C-4F89-B0F2-09AE24FCB43C}"/>
              </a:ext>
            </a:extLst>
          </p:cNvPr>
          <p:cNvCxnSpPr>
            <a:cxnSpLocks/>
          </p:cNvCxnSpPr>
          <p:nvPr/>
        </p:nvCxnSpPr>
        <p:spPr>
          <a:xfrm flipV="1">
            <a:off x="1600200" y="2744481"/>
            <a:ext cx="1945385" cy="169422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5"/>
          <a:stretch>
            <a:fillRect/>
          </a:stretch>
        </p:blipFill>
        <p:spPr>
          <a:xfrm>
            <a:off x="6977892" y="2503349"/>
            <a:ext cx="481626" cy="798645"/>
          </a:xfrm>
          <a:prstGeom prst="rect">
            <a:avLst/>
          </a:prstGeom>
        </p:spPr>
      </p:pic>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4765153" y="3111484"/>
            <a:ext cx="2092847" cy="8509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E8C389-B883-4205-8CBD-BC08EEEA98E6}"/>
              </a:ext>
            </a:extLst>
          </p:cNvPr>
          <p:cNvSpPr txBox="1"/>
          <p:nvPr/>
        </p:nvSpPr>
        <p:spPr>
          <a:xfrm>
            <a:off x="228600" y="6155812"/>
            <a:ext cx="6096000"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Duplex or Repeater   </a:t>
            </a:r>
          </a:p>
        </p:txBody>
      </p:sp>
      <p:sp>
        <p:nvSpPr>
          <p:cNvPr id="23" name="object 13">
            <a:extLst>
              <a:ext uri="{FF2B5EF4-FFF2-40B4-BE49-F238E27FC236}">
                <a16:creationId xmlns:a16="http://schemas.microsoft.com/office/drawing/2014/main" id="{6F3C4209-C962-4238-B63A-A56FB54AE170}"/>
              </a:ext>
            </a:extLst>
          </p:cNvPr>
          <p:cNvSpPr txBox="1"/>
          <p:nvPr/>
        </p:nvSpPr>
        <p:spPr>
          <a:xfrm>
            <a:off x="6705600" y="3655700"/>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sp>
        <p:nvSpPr>
          <p:cNvPr id="26" name="object 13">
            <a:extLst>
              <a:ext uri="{FF2B5EF4-FFF2-40B4-BE49-F238E27FC236}">
                <a16:creationId xmlns:a16="http://schemas.microsoft.com/office/drawing/2014/main" id="{BB665E01-8313-42FF-83DE-73FE7B602F0C}"/>
              </a:ext>
            </a:extLst>
          </p:cNvPr>
          <p:cNvSpPr txBox="1"/>
          <p:nvPr/>
        </p:nvSpPr>
        <p:spPr>
          <a:xfrm>
            <a:off x="3429689" y="2362922"/>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154.250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136.000</a:t>
            </a:r>
            <a:endParaRPr sz="1400" dirty="0">
              <a:solidFill>
                <a:srgbClr val="FFC000"/>
              </a:solidFill>
              <a:latin typeface="Tahoma"/>
              <a:cs typeface="Tahoma"/>
            </a:endParaRPr>
          </a:p>
        </p:txBody>
      </p:sp>
      <p:cxnSp>
        <p:nvCxnSpPr>
          <p:cNvPr id="28" name="Straight Arrow Connector 27">
            <a:extLst>
              <a:ext uri="{FF2B5EF4-FFF2-40B4-BE49-F238E27FC236}">
                <a16:creationId xmlns:a16="http://schemas.microsoft.com/office/drawing/2014/main" id="{DD2DBCA3-0B35-487E-8F32-C01FB7CDC77D}"/>
              </a:ext>
            </a:extLst>
          </p:cNvPr>
          <p:cNvCxnSpPr>
            <a:cxnSpLocks/>
          </p:cNvCxnSpPr>
          <p:nvPr/>
        </p:nvCxnSpPr>
        <p:spPr>
          <a:xfrm flipV="1">
            <a:off x="1496059" y="3089057"/>
            <a:ext cx="2049526" cy="873343"/>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75898C5-6209-4D3D-827B-D5BCFCF7C7B0}"/>
              </a:ext>
            </a:extLst>
          </p:cNvPr>
          <p:cNvCxnSpPr>
            <a:cxnSpLocks/>
          </p:cNvCxnSpPr>
          <p:nvPr/>
        </p:nvCxnSpPr>
        <p:spPr>
          <a:xfrm>
            <a:off x="4761353" y="2659605"/>
            <a:ext cx="2052174" cy="172223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4323A76-8FF4-46D3-8C95-D1F21DF08B5D}"/>
              </a:ext>
            </a:extLst>
          </p:cNvPr>
          <p:cNvSpPr txBox="1"/>
          <p:nvPr/>
        </p:nvSpPr>
        <p:spPr>
          <a:xfrm>
            <a:off x="1796292" y="4783281"/>
            <a:ext cx="5181600" cy="738664"/>
          </a:xfrm>
          <a:prstGeom prst="rect">
            <a:avLst/>
          </a:prstGeom>
          <a:noFill/>
        </p:spPr>
        <p:txBody>
          <a:bodyPr wrap="square" rtlCol="0">
            <a:spAutoFit/>
          </a:bodyPr>
          <a:lstStyle/>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You are always utilizing someone's system when on a</a:t>
            </a: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Repeater or Duplex frequency.  Towers are placed strategically to ensure coverage on the ground.</a:t>
            </a:r>
          </a:p>
        </p:txBody>
      </p:sp>
      <p:pic>
        <p:nvPicPr>
          <p:cNvPr id="16" name="Picture 15">
            <a:extLst>
              <a:ext uri="{FF2B5EF4-FFF2-40B4-BE49-F238E27FC236}">
                <a16:creationId xmlns:a16="http://schemas.microsoft.com/office/drawing/2014/main" id="{AF9EF0EB-BF07-4CD3-976C-E48C94F69FD9}"/>
              </a:ext>
            </a:extLst>
          </p:cNvPr>
          <p:cNvPicPr>
            <a:picLocks noChangeAspect="1"/>
          </p:cNvPicPr>
          <p:nvPr/>
        </p:nvPicPr>
        <p:blipFill>
          <a:blip r:embed="rId6"/>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3676834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6504EB-BEC7-41A4-BD35-98357608F11C}"/>
              </a:ext>
            </a:extLst>
          </p:cNvPr>
          <p:cNvPicPr>
            <a:picLocks noChangeAspect="1"/>
          </p:cNvPicPr>
          <p:nvPr/>
        </p:nvPicPr>
        <p:blipFill>
          <a:blip r:embed="rId2"/>
          <a:stretch>
            <a:fillRect/>
          </a:stretch>
        </p:blipFill>
        <p:spPr>
          <a:xfrm>
            <a:off x="0" y="6111474"/>
            <a:ext cx="9144000" cy="768096"/>
          </a:xfrm>
          <a:prstGeom prst="rect">
            <a:avLst/>
          </a:prstGeom>
        </p:spPr>
      </p:pic>
      <p:sp>
        <p:nvSpPr>
          <p:cNvPr id="6" name="TextBox 5"/>
          <p:cNvSpPr txBox="1"/>
          <p:nvPr/>
        </p:nvSpPr>
        <p:spPr>
          <a:xfrm>
            <a:off x="0" y="6233384"/>
            <a:ext cx="5843954" cy="523220"/>
          </a:xfrm>
          <a:prstGeom prst="rect">
            <a:avLst/>
          </a:prstGeom>
          <a:solidFill>
            <a:srgbClr val="002060"/>
          </a:solid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Introductions</a:t>
            </a:r>
          </a:p>
        </p:txBody>
      </p:sp>
      <p:sp>
        <p:nvSpPr>
          <p:cNvPr id="12" name="Rectangle 11"/>
          <p:cNvSpPr/>
          <p:nvPr/>
        </p:nvSpPr>
        <p:spPr>
          <a:xfrm>
            <a:off x="1447800" y="1905000"/>
            <a:ext cx="5522794" cy="2677656"/>
          </a:xfrm>
          <a:prstGeom prst="rect">
            <a:avLst/>
          </a:prstGeom>
        </p:spPr>
        <p:txBody>
          <a:bodyPr wrap="square">
            <a:spAutoFit/>
          </a:bodyPr>
          <a:lstStyle/>
          <a:p>
            <a:pPr algn="ctr" fontAlgn="auto">
              <a:spcBef>
                <a:spcPts val="0"/>
              </a:spcBef>
              <a:spcAft>
                <a:spcPts val="0"/>
              </a:spcAft>
              <a:defRPr/>
            </a:pPr>
            <a:r>
              <a:rPr lang="en-US" b="1" dirty="0">
                <a:solidFill>
                  <a:schemeClr val="bg1"/>
                </a:solidFill>
              </a:rPr>
              <a:t>    Mr. Jim Huddock </a:t>
            </a:r>
          </a:p>
          <a:p>
            <a:pPr algn="ctr" fontAlgn="auto">
              <a:spcBef>
                <a:spcPts val="0"/>
              </a:spcBef>
              <a:spcAft>
                <a:spcPts val="0"/>
              </a:spcAft>
              <a:defRPr/>
            </a:pPr>
            <a:r>
              <a:rPr lang="en-US" b="1" dirty="0">
                <a:solidFill>
                  <a:schemeClr val="bg1"/>
                </a:solidFill>
              </a:rPr>
              <a:t>Technisonic</a:t>
            </a:r>
          </a:p>
          <a:p>
            <a:pPr algn="ctr" fontAlgn="auto">
              <a:spcBef>
                <a:spcPts val="0"/>
              </a:spcBef>
              <a:spcAft>
                <a:spcPts val="0"/>
              </a:spcAft>
              <a:defRPr/>
            </a:pPr>
            <a:r>
              <a:rPr lang="en-US" sz="1600" dirty="0">
                <a:solidFill>
                  <a:schemeClr val="bg1"/>
                </a:solidFill>
              </a:rPr>
              <a:t>     Business Development Manager</a:t>
            </a:r>
          </a:p>
          <a:p>
            <a:pPr algn="ctr" fontAlgn="auto">
              <a:spcBef>
                <a:spcPts val="0"/>
              </a:spcBef>
              <a:spcAft>
                <a:spcPts val="0"/>
              </a:spcAft>
              <a:defRPr/>
            </a:pPr>
            <a:r>
              <a:rPr lang="en-US" sz="1600" dirty="0">
                <a:solidFill>
                  <a:schemeClr val="bg1"/>
                </a:solidFill>
              </a:rPr>
              <a:t>        Federal / OEM/ Military</a:t>
            </a:r>
          </a:p>
          <a:p>
            <a:pPr algn="ctr" fontAlgn="auto">
              <a:spcBef>
                <a:spcPts val="0"/>
              </a:spcBef>
              <a:spcAft>
                <a:spcPts val="0"/>
              </a:spcAft>
              <a:defRPr/>
            </a:pPr>
            <a:r>
              <a:rPr lang="en-US" sz="1600" dirty="0">
                <a:solidFill>
                  <a:schemeClr val="bg1"/>
                </a:solidFill>
              </a:rPr>
              <a:t>       </a:t>
            </a:r>
            <a:r>
              <a:rPr lang="en-US" sz="1600" dirty="0">
                <a:solidFill>
                  <a:schemeClr val="bg1"/>
                </a:solidFill>
                <a:hlinkClick r:id="rId3">
                  <a:extLst>
                    <a:ext uri="{A12FA001-AC4F-418D-AE19-62706E023703}">
                      <ahyp:hlinkClr xmlns:ahyp="http://schemas.microsoft.com/office/drawing/2018/hyperlinkcolor" val="tx"/>
                    </a:ext>
                  </a:extLst>
                </a:hlinkClick>
              </a:rPr>
              <a:t>Jhuddock@til.ca</a:t>
            </a:r>
            <a:endParaRPr lang="en-US" sz="1600" dirty="0">
              <a:solidFill>
                <a:schemeClr val="bg1"/>
              </a:solidFill>
            </a:endParaRPr>
          </a:p>
          <a:p>
            <a:pPr algn="ctr" fontAlgn="auto">
              <a:spcBef>
                <a:spcPts val="0"/>
              </a:spcBef>
              <a:spcAft>
                <a:spcPts val="0"/>
              </a:spcAft>
              <a:defRPr/>
            </a:pPr>
            <a:r>
              <a:rPr lang="en-US" sz="1600" dirty="0">
                <a:solidFill>
                  <a:schemeClr val="bg1"/>
                </a:solidFill>
              </a:rPr>
              <a:t>      Tel:  (612) 231 9020</a:t>
            </a:r>
          </a:p>
          <a:p>
            <a:pPr algn="ctr" fontAlgn="auto">
              <a:spcBef>
                <a:spcPts val="0"/>
              </a:spcBef>
              <a:spcAft>
                <a:spcPts val="0"/>
              </a:spcAft>
              <a:defRPr/>
            </a:pPr>
            <a:endParaRPr lang="en-US" sz="1600" dirty="0">
              <a:solidFill>
                <a:schemeClr val="bg1"/>
              </a:solidFill>
            </a:endParaRPr>
          </a:p>
          <a:p>
            <a:pPr algn="ctr" fontAlgn="auto">
              <a:spcBef>
                <a:spcPts val="0"/>
              </a:spcBef>
              <a:spcAft>
                <a:spcPts val="0"/>
              </a:spcAft>
              <a:defRPr/>
            </a:pPr>
            <a:endParaRPr lang="en-US" sz="1600" dirty="0">
              <a:solidFill>
                <a:schemeClr val="bg1"/>
              </a:solidFill>
            </a:endParaRPr>
          </a:p>
          <a:p>
            <a:pPr algn="ctr" fontAlgn="auto">
              <a:spcBef>
                <a:spcPts val="0"/>
              </a:spcBef>
              <a:spcAft>
                <a:spcPts val="0"/>
              </a:spcAft>
              <a:defRPr/>
            </a:pPr>
            <a:endParaRPr lang="en-US" dirty="0">
              <a:solidFill>
                <a:schemeClr val="bg1"/>
              </a:solidFill>
            </a:endParaRPr>
          </a:p>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2881130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2"/>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92952"/>
            <a:ext cx="9144000" cy="768096"/>
          </a:xfrm>
          <a:prstGeom prst="rect">
            <a:avLst/>
          </a:prstGeom>
        </p:spPr>
      </p:pic>
      <p:sp>
        <p:nvSpPr>
          <p:cNvPr id="5" name="object 5"/>
          <p:cNvSpPr/>
          <p:nvPr/>
        </p:nvSpPr>
        <p:spPr>
          <a:xfrm>
            <a:off x="378821" y="2647950"/>
            <a:ext cx="1105483" cy="78105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2154205" y="4776483"/>
            <a:ext cx="4806210" cy="874598"/>
          </a:xfrm>
          <a:prstGeom prst="rect">
            <a:avLst/>
          </a:prstGeom>
        </p:spPr>
        <p:txBody>
          <a:bodyPr vert="horz" wrap="square" lIns="0" tIns="12700" rIns="0" bIns="0" rtlCol="0">
            <a:spAutoFit/>
          </a:bodyPr>
          <a:lstStyle/>
          <a:p>
            <a:pPr marL="12700" marR="5080">
              <a:lnSpc>
                <a:spcPct val="100000"/>
              </a:lnSpc>
              <a:spcBef>
                <a:spcPts val="100"/>
              </a:spcBef>
            </a:pPr>
            <a:r>
              <a:rPr sz="1400" dirty="0">
                <a:solidFill>
                  <a:schemeClr val="bg1"/>
                </a:solidFill>
                <a:latin typeface="Tahoma"/>
                <a:cs typeface="Tahoma"/>
              </a:rPr>
              <a:t>A “</a:t>
            </a:r>
            <a:r>
              <a:rPr sz="1400" b="1" dirty="0">
                <a:solidFill>
                  <a:schemeClr val="bg1"/>
                </a:solidFill>
                <a:latin typeface="Tahoma"/>
                <a:cs typeface="Tahoma"/>
              </a:rPr>
              <a:t>Repeater</a:t>
            </a:r>
            <a:r>
              <a:rPr sz="1400" dirty="0">
                <a:solidFill>
                  <a:schemeClr val="bg1"/>
                </a:solidFill>
                <a:latin typeface="Tahoma"/>
                <a:cs typeface="Tahoma"/>
              </a:rPr>
              <a:t>”</a:t>
            </a:r>
            <a:r>
              <a:rPr lang="en-US" sz="1400" dirty="0">
                <a:solidFill>
                  <a:schemeClr val="bg1"/>
                </a:solidFill>
                <a:latin typeface="Tahoma"/>
                <a:cs typeface="Tahoma"/>
              </a:rPr>
              <a:t> is used to reach beyond line of site, or to extend the range of Portable radio,  Remember,  this is land mobile radio,  Portable radio are only meant to reach the closest tower,  not to travel long distances.</a:t>
            </a:r>
            <a:endParaRPr sz="1400" dirty="0">
              <a:solidFill>
                <a:schemeClr val="bg1"/>
              </a:solidFill>
              <a:latin typeface="Tahoma"/>
              <a:cs typeface="Tahoma"/>
            </a:endParaRPr>
          </a:p>
        </p:txBody>
      </p:sp>
      <p:sp>
        <p:nvSpPr>
          <p:cNvPr id="10" name="object 10"/>
          <p:cNvSpPr/>
          <p:nvPr/>
        </p:nvSpPr>
        <p:spPr>
          <a:xfrm>
            <a:off x="3664060" y="493450"/>
            <a:ext cx="975705" cy="1654446"/>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228600" y="3698446"/>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cxnSp>
        <p:nvCxnSpPr>
          <p:cNvPr id="3" name="Straight Arrow Connector 2">
            <a:extLst>
              <a:ext uri="{FF2B5EF4-FFF2-40B4-BE49-F238E27FC236}">
                <a16:creationId xmlns:a16="http://schemas.microsoft.com/office/drawing/2014/main" id="{42A16198-CB7C-4F89-B0F2-09AE24FCB43C}"/>
              </a:ext>
            </a:extLst>
          </p:cNvPr>
          <p:cNvCxnSpPr>
            <a:cxnSpLocks/>
          </p:cNvCxnSpPr>
          <p:nvPr/>
        </p:nvCxnSpPr>
        <p:spPr>
          <a:xfrm flipV="1">
            <a:off x="1600200" y="2744481"/>
            <a:ext cx="1945385" cy="1694224"/>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5"/>
          <a:stretch>
            <a:fillRect/>
          </a:stretch>
        </p:blipFill>
        <p:spPr>
          <a:xfrm>
            <a:off x="6977892" y="2503349"/>
            <a:ext cx="481626" cy="798645"/>
          </a:xfrm>
          <a:prstGeom prst="rect">
            <a:avLst/>
          </a:prstGeom>
        </p:spPr>
      </p:pic>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4765153" y="3111484"/>
            <a:ext cx="2092847" cy="85091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E8C389-B883-4205-8CBD-BC08EEEA98E6}"/>
              </a:ext>
            </a:extLst>
          </p:cNvPr>
          <p:cNvSpPr txBox="1"/>
          <p:nvPr/>
        </p:nvSpPr>
        <p:spPr>
          <a:xfrm>
            <a:off x="228599" y="6155812"/>
            <a:ext cx="6584927"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Duplex or Repeater</a:t>
            </a:r>
          </a:p>
        </p:txBody>
      </p:sp>
      <p:sp>
        <p:nvSpPr>
          <p:cNvPr id="23" name="object 13">
            <a:extLst>
              <a:ext uri="{FF2B5EF4-FFF2-40B4-BE49-F238E27FC236}">
                <a16:creationId xmlns:a16="http://schemas.microsoft.com/office/drawing/2014/main" id="{6F3C4209-C962-4238-B63A-A56FB54AE170}"/>
              </a:ext>
            </a:extLst>
          </p:cNvPr>
          <p:cNvSpPr txBox="1"/>
          <p:nvPr/>
        </p:nvSpPr>
        <p:spPr>
          <a:xfrm>
            <a:off x="6705600" y="3655700"/>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endParaRPr sz="1400" dirty="0">
              <a:solidFill>
                <a:srgbClr val="FFC000"/>
              </a:solidFill>
              <a:latin typeface="Tahoma"/>
              <a:cs typeface="Tahoma"/>
            </a:endParaRPr>
          </a:p>
        </p:txBody>
      </p:sp>
      <p:sp>
        <p:nvSpPr>
          <p:cNvPr id="26" name="object 13">
            <a:extLst>
              <a:ext uri="{FF2B5EF4-FFF2-40B4-BE49-F238E27FC236}">
                <a16:creationId xmlns:a16="http://schemas.microsoft.com/office/drawing/2014/main" id="{BB665E01-8313-42FF-83DE-73FE7B602F0C}"/>
              </a:ext>
            </a:extLst>
          </p:cNvPr>
          <p:cNvSpPr txBox="1"/>
          <p:nvPr/>
        </p:nvSpPr>
        <p:spPr>
          <a:xfrm>
            <a:off x="3429689" y="2362922"/>
            <a:ext cx="1405926" cy="874598"/>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154.250</a:t>
            </a:r>
          </a:p>
          <a:p>
            <a:pPr algn="ctr">
              <a:lnSpc>
                <a:spcPct val="100000"/>
              </a:lnSpc>
            </a:pP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136.000</a:t>
            </a:r>
            <a:endParaRPr sz="1400" dirty="0">
              <a:solidFill>
                <a:srgbClr val="FFC000"/>
              </a:solidFill>
              <a:latin typeface="Tahoma"/>
              <a:cs typeface="Tahoma"/>
            </a:endParaRPr>
          </a:p>
        </p:txBody>
      </p:sp>
      <p:cxnSp>
        <p:nvCxnSpPr>
          <p:cNvPr id="28" name="Straight Arrow Connector 27">
            <a:extLst>
              <a:ext uri="{FF2B5EF4-FFF2-40B4-BE49-F238E27FC236}">
                <a16:creationId xmlns:a16="http://schemas.microsoft.com/office/drawing/2014/main" id="{DD2DBCA3-0B35-487E-8F32-C01FB7CDC77D}"/>
              </a:ext>
            </a:extLst>
          </p:cNvPr>
          <p:cNvCxnSpPr>
            <a:cxnSpLocks/>
          </p:cNvCxnSpPr>
          <p:nvPr/>
        </p:nvCxnSpPr>
        <p:spPr>
          <a:xfrm flipV="1">
            <a:off x="1496059" y="3089057"/>
            <a:ext cx="2049526" cy="873343"/>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75898C5-6209-4D3D-827B-D5BCFCF7C7B0}"/>
              </a:ext>
            </a:extLst>
          </p:cNvPr>
          <p:cNvCxnSpPr>
            <a:cxnSpLocks/>
          </p:cNvCxnSpPr>
          <p:nvPr/>
        </p:nvCxnSpPr>
        <p:spPr>
          <a:xfrm>
            <a:off x="4761353" y="2659605"/>
            <a:ext cx="2052174" cy="172223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669B0E8-549D-49EB-95AB-89CEB86ADF58}"/>
              </a:ext>
            </a:extLst>
          </p:cNvPr>
          <p:cNvPicPr>
            <a:picLocks noChangeAspect="1"/>
          </p:cNvPicPr>
          <p:nvPr/>
        </p:nvPicPr>
        <p:blipFill>
          <a:blip r:embed="rId6"/>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1090846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00750"/>
            <a:ext cx="9144000" cy="857250"/>
          </a:xfrm>
          <a:prstGeom prst="rect">
            <a:avLst/>
          </a:prstGeom>
        </p:spPr>
      </p:pic>
      <p:sp>
        <p:nvSpPr>
          <p:cNvPr id="8" name="object 8"/>
          <p:cNvSpPr txBox="1"/>
          <p:nvPr/>
        </p:nvSpPr>
        <p:spPr>
          <a:xfrm>
            <a:off x="462166" y="1467397"/>
            <a:ext cx="7861811" cy="3854260"/>
          </a:xfrm>
          <a:prstGeom prst="rect">
            <a:avLst/>
          </a:prstGeom>
        </p:spPr>
        <p:txBody>
          <a:bodyPr vert="horz" wrap="square" lIns="0" tIns="9525" rIns="0" bIns="0" rtlCol="0">
            <a:spAutoFit/>
          </a:bodyPr>
          <a:lstStyle/>
          <a:p>
            <a:pPr marL="9525" marR="3810">
              <a:spcBef>
                <a:spcPts val="75"/>
              </a:spcBef>
            </a:pPr>
            <a:endParaRPr lang="en-US" sz="1050" dirty="0">
              <a:solidFill>
                <a:prstClr val="white"/>
              </a:solidFill>
              <a:latin typeface="Tahoma"/>
              <a:cs typeface="Tahoma"/>
            </a:endParaRPr>
          </a:p>
          <a:p>
            <a:pPr marL="9525" marR="3810" algn="ctr">
              <a:spcBef>
                <a:spcPts val="75"/>
              </a:spcBef>
            </a:pPr>
            <a:endParaRPr lang="en-US" sz="1050" dirty="0">
              <a:solidFill>
                <a:prstClr val="white"/>
              </a:solidFill>
              <a:latin typeface="Tahoma"/>
              <a:cs typeface="Tahoma"/>
            </a:endParaRPr>
          </a:p>
          <a:p>
            <a:pPr marL="9525" marR="3810" algn="ctr">
              <a:spcBef>
                <a:spcPts val="75"/>
              </a:spcBef>
            </a:pPr>
            <a:endParaRPr lang="en-US" sz="1050" dirty="0">
              <a:solidFill>
                <a:prstClr val="white"/>
              </a:solidFill>
              <a:latin typeface="Tahoma"/>
              <a:cs typeface="Tahoma"/>
            </a:endParaRPr>
          </a:p>
          <a:p>
            <a:pPr marL="9525" marR="3810" algn="ctr">
              <a:spcBef>
                <a:spcPts val="75"/>
              </a:spcBef>
            </a:pPr>
            <a:r>
              <a:rPr lang="en-US" sz="1350" dirty="0">
                <a:solidFill>
                  <a:prstClr val="white"/>
                </a:solidFill>
                <a:effectLst>
                  <a:outerShdw blurRad="38100" dist="38100" dir="2700000" algn="tl">
                    <a:srgbClr val="000000">
                      <a:alpha val="43137"/>
                    </a:srgbClr>
                  </a:outerShdw>
                </a:effectLst>
                <a:latin typeface="Tahoma"/>
                <a:cs typeface="Tahoma"/>
              </a:rPr>
              <a:t>TALK AROUND or GOING DIRECT on a REPEATER CHANNEL</a:t>
            </a:r>
          </a:p>
          <a:p>
            <a:pPr marL="9525" marR="3810" algn="ctr">
              <a:spcBef>
                <a:spcPts val="75"/>
              </a:spcBef>
            </a:pPr>
            <a:endParaRPr lang="en-US" sz="1050" dirty="0">
              <a:solidFill>
                <a:prstClr val="white"/>
              </a:solidFill>
              <a:latin typeface="Tahoma"/>
              <a:cs typeface="Tahoma"/>
            </a:endParaRPr>
          </a:p>
          <a:p>
            <a:pPr marL="9525" marR="3810" algn="ctr">
              <a:spcBef>
                <a:spcPts val="75"/>
              </a:spcBef>
            </a:pPr>
            <a:r>
              <a:rPr lang="en-US" sz="1050" dirty="0">
                <a:solidFill>
                  <a:prstClr val="white"/>
                </a:solidFill>
                <a:latin typeface="Tahoma"/>
                <a:cs typeface="Tahoma"/>
              </a:rPr>
              <a:t>Some radios allow a  “ DIR” (Direct or Talk Around)  function,  This feature allows you to By-Pass the tower with the touch of a button and essentially set up a Simplex or direct connection.  </a:t>
            </a:r>
          </a:p>
          <a:p>
            <a:pPr marL="9525" marR="3810" algn="ctr">
              <a:spcBef>
                <a:spcPts val="75"/>
              </a:spcBef>
            </a:pPr>
            <a:endParaRPr lang="en-US" sz="1050" b="1" i="1" dirty="0">
              <a:solidFill>
                <a:prstClr val="white"/>
              </a:solidFill>
              <a:effectLst>
                <a:outerShdw blurRad="38100" dist="38100" dir="2700000" algn="tl">
                  <a:srgbClr val="000000">
                    <a:alpha val="43137"/>
                  </a:srgbClr>
                </a:outerShdw>
              </a:effectLst>
              <a:latin typeface="Tahoma"/>
              <a:cs typeface="Tahoma"/>
            </a:endParaRPr>
          </a:p>
          <a:p>
            <a:pPr marL="9525" marR="3810" algn="ctr">
              <a:spcBef>
                <a:spcPts val="75"/>
              </a:spcBef>
            </a:pPr>
            <a:r>
              <a:rPr lang="en-US" sz="1050" b="1" i="1" dirty="0">
                <a:solidFill>
                  <a:prstClr val="white"/>
                </a:solidFill>
                <a:effectLst>
                  <a:outerShdw blurRad="38100" dist="38100" dir="2700000" algn="tl">
                    <a:srgbClr val="000000">
                      <a:alpha val="43137"/>
                    </a:srgbClr>
                  </a:outerShdw>
                </a:effectLst>
                <a:latin typeface="Tahoma"/>
                <a:cs typeface="Tahoma"/>
              </a:rPr>
              <a:t>KEY:  Both Parties must agree to go direct or Talk Around for this feature to properly work.</a:t>
            </a:r>
          </a:p>
          <a:p>
            <a:pPr marL="9525" marR="3810" algn="ctr">
              <a:spcBef>
                <a:spcPts val="75"/>
              </a:spcBef>
            </a:pPr>
            <a:endParaRPr lang="en-US" sz="1050" b="1" i="1" dirty="0">
              <a:solidFill>
                <a:prstClr val="white"/>
              </a:solidFill>
              <a:effectLst>
                <a:outerShdw blurRad="38100" dist="38100" dir="2700000" algn="tl">
                  <a:srgbClr val="000000">
                    <a:alpha val="43137"/>
                  </a:srgbClr>
                </a:outerShdw>
              </a:effectLst>
              <a:latin typeface="Tahoma"/>
              <a:cs typeface="Tahoma"/>
            </a:endParaRPr>
          </a:p>
          <a:p>
            <a:pPr marL="9525" marR="3810" algn="ctr">
              <a:spcBef>
                <a:spcPts val="75"/>
              </a:spcBef>
            </a:pPr>
            <a:endParaRPr lang="en-US" sz="1050" b="1" i="1" dirty="0">
              <a:solidFill>
                <a:prstClr val="white"/>
              </a:solidFill>
              <a:effectLst>
                <a:outerShdw blurRad="38100" dist="38100" dir="2700000" algn="tl">
                  <a:srgbClr val="000000">
                    <a:alpha val="43137"/>
                  </a:srgbClr>
                </a:outerShdw>
              </a:effectLst>
              <a:latin typeface="Tahoma"/>
              <a:cs typeface="Tahoma"/>
            </a:endParaRPr>
          </a:p>
          <a:p>
            <a:pPr marL="9525" marR="3810" algn="ctr">
              <a:spcBef>
                <a:spcPts val="75"/>
              </a:spcBef>
            </a:pPr>
            <a:endParaRPr lang="en-US" sz="1050" dirty="0">
              <a:solidFill>
                <a:prstClr val="white"/>
              </a:solidFill>
              <a:latin typeface="Tahoma"/>
              <a:cs typeface="Tahoma"/>
            </a:endParaRPr>
          </a:p>
          <a:p>
            <a:pPr marL="9525" marR="3810" algn="ctr">
              <a:spcBef>
                <a:spcPts val="75"/>
              </a:spcBef>
            </a:pPr>
            <a:r>
              <a:rPr lang="en-US" sz="1050" dirty="0">
                <a:solidFill>
                  <a:prstClr val="white"/>
                </a:solidFill>
                <a:latin typeface="Tahoma"/>
                <a:cs typeface="Tahoma"/>
              </a:rPr>
              <a:t> </a:t>
            </a:r>
          </a:p>
          <a:p>
            <a:pPr marL="9525" marR="3810" algn="ctr">
              <a:spcBef>
                <a:spcPts val="75"/>
              </a:spcBef>
            </a:pPr>
            <a:endParaRPr lang="en-US" sz="1050" i="1" dirty="0">
              <a:solidFill>
                <a:srgbClr val="FFC000"/>
              </a:solidFill>
              <a:latin typeface="Tahoma"/>
              <a:cs typeface="Tahoma"/>
            </a:endParaRPr>
          </a:p>
          <a:p>
            <a:pPr marL="9525" marR="3810" algn="ctr">
              <a:spcBef>
                <a:spcPts val="75"/>
              </a:spcBef>
            </a:pPr>
            <a:r>
              <a:rPr lang="en-US" sz="1050" i="1" dirty="0">
                <a:solidFill>
                  <a:srgbClr val="FFC000"/>
                </a:solidFill>
                <a:latin typeface="Tahoma"/>
                <a:cs typeface="Tahoma"/>
              </a:rPr>
              <a:t>This is </a:t>
            </a:r>
            <a:r>
              <a:rPr lang="en-US" sz="1050" i="1" dirty="0">
                <a:solidFill>
                  <a:schemeClr val="bg1"/>
                </a:solidFill>
                <a:latin typeface="Tahoma"/>
                <a:cs typeface="Tahoma"/>
              </a:rPr>
              <a:t>Global Feature </a:t>
            </a:r>
            <a:r>
              <a:rPr lang="en-US" sz="1050" i="1" dirty="0">
                <a:solidFill>
                  <a:srgbClr val="FFC000"/>
                </a:solidFill>
                <a:latin typeface="Tahoma"/>
                <a:cs typeface="Tahoma"/>
              </a:rPr>
              <a:t>on the APX module,  by allowing a direct button  the operator is essentially by-passing not just the selected channel, by </a:t>
            </a:r>
            <a:r>
              <a:rPr lang="en-US" sz="1050" i="1" u="sng" dirty="0">
                <a:solidFill>
                  <a:srgbClr val="FFC000"/>
                </a:solidFill>
                <a:effectLst>
                  <a:outerShdw blurRad="38100" dist="38100" dir="2700000" algn="tl">
                    <a:srgbClr val="000000">
                      <a:alpha val="43137"/>
                    </a:srgbClr>
                  </a:outerShdw>
                </a:effectLst>
                <a:latin typeface="Tahoma"/>
                <a:cs typeface="Tahoma"/>
              </a:rPr>
              <a:t>ALL Repeater Channels </a:t>
            </a:r>
            <a:r>
              <a:rPr lang="en-US" sz="1050" i="1" dirty="0">
                <a:solidFill>
                  <a:srgbClr val="FFC000"/>
                </a:solidFill>
                <a:latin typeface="Tahoma"/>
                <a:cs typeface="Tahoma"/>
              </a:rPr>
              <a:t>programmed.  For this reason,  unless highly knowledgeable and experienced,.</a:t>
            </a:r>
          </a:p>
          <a:p>
            <a:pPr marL="9525" marR="3810" algn="ctr">
              <a:spcBef>
                <a:spcPts val="75"/>
              </a:spcBef>
            </a:pPr>
            <a:endParaRPr lang="en-US" sz="1050" i="1" dirty="0">
              <a:solidFill>
                <a:srgbClr val="FFC000"/>
              </a:solidFill>
              <a:latin typeface="Tahoma"/>
              <a:cs typeface="Tahoma"/>
            </a:endParaRPr>
          </a:p>
          <a:p>
            <a:pPr marL="9525" marR="3810" algn="ctr">
              <a:spcBef>
                <a:spcPts val="75"/>
              </a:spcBef>
            </a:pPr>
            <a:r>
              <a:rPr lang="en-US" sz="1050" i="1" dirty="0">
                <a:solidFill>
                  <a:srgbClr val="FFC000"/>
                </a:solidFill>
                <a:latin typeface="Tahoma"/>
                <a:cs typeface="Tahoma"/>
              </a:rPr>
              <a:t>We do not recommend enabling the direct feature or button in your programming.</a:t>
            </a:r>
          </a:p>
          <a:p>
            <a:pPr marL="9525" marR="3810" algn="ctr">
              <a:spcBef>
                <a:spcPts val="75"/>
              </a:spcBef>
            </a:pPr>
            <a:endParaRPr lang="en-US" sz="1050" dirty="0">
              <a:solidFill>
                <a:prstClr val="white"/>
              </a:solidFill>
              <a:latin typeface="Tahoma"/>
              <a:cs typeface="Tahoma"/>
            </a:endParaRPr>
          </a:p>
          <a:p>
            <a:pPr marL="9525" marR="3810" algn="ctr">
              <a:spcBef>
                <a:spcPts val="75"/>
              </a:spcBef>
            </a:pPr>
            <a:endParaRPr lang="en-US" sz="1050" dirty="0">
              <a:solidFill>
                <a:prstClr val="white"/>
              </a:solidFill>
              <a:latin typeface="Tahoma"/>
              <a:cs typeface="Tahoma"/>
            </a:endParaRPr>
          </a:p>
          <a:p>
            <a:pPr marL="9525" marR="3810" algn="ctr">
              <a:spcBef>
                <a:spcPts val="75"/>
              </a:spcBef>
            </a:pPr>
            <a:endParaRPr lang="en-US" sz="1050" dirty="0">
              <a:solidFill>
                <a:prstClr val="white"/>
              </a:solidFill>
              <a:latin typeface="Tahoma"/>
              <a:cs typeface="Tahoma"/>
            </a:endParaRPr>
          </a:p>
          <a:p>
            <a:pPr marL="9525" marR="3810">
              <a:spcBef>
                <a:spcPts val="75"/>
              </a:spcBef>
            </a:pPr>
            <a:endParaRPr lang="en-US" sz="1050" dirty="0">
              <a:solidFill>
                <a:prstClr val="white"/>
              </a:solidFill>
              <a:latin typeface="Tahoma"/>
              <a:cs typeface="Tahoma"/>
            </a:endParaRPr>
          </a:p>
        </p:txBody>
      </p:sp>
      <p:sp>
        <p:nvSpPr>
          <p:cNvPr id="43" name="TextBox 42">
            <a:extLst>
              <a:ext uri="{FF2B5EF4-FFF2-40B4-BE49-F238E27FC236}">
                <a16:creationId xmlns:a16="http://schemas.microsoft.com/office/drawing/2014/main" id="{D7E8C389-B883-4205-8CBD-BC08EEEA98E6}"/>
              </a:ext>
            </a:extLst>
          </p:cNvPr>
          <p:cNvSpPr txBox="1"/>
          <p:nvPr/>
        </p:nvSpPr>
        <p:spPr>
          <a:xfrm>
            <a:off x="228600" y="6264345"/>
            <a:ext cx="4938695" cy="415498"/>
          </a:xfrm>
          <a:prstGeom prst="rect">
            <a:avLst/>
          </a:prstGeom>
          <a:solidFill>
            <a:srgbClr val="002060"/>
          </a:solidFill>
        </p:spPr>
        <p:txBody>
          <a:bodyPr wrap="square" rtlCol="0">
            <a:spAutoFit/>
          </a:bodyPr>
          <a:lstStyle/>
          <a:p>
            <a:r>
              <a:rPr lang="en-US" sz="2100" b="1" dirty="0">
                <a:solidFill>
                  <a:prstClr val="white">
                    <a:lumMod val="40000"/>
                    <a:lumOff val="60000"/>
                  </a:prstClr>
                </a:solidFill>
                <a:latin typeface="Calibri"/>
              </a:rPr>
              <a:t>Analog Frequencies  Going DIRECT</a:t>
            </a:r>
          </a:p>
        </p:txBody>
      </p:sp>
      <p:pic>
        <p:nvPicPr>
          <p:cNvPr id="3" name="Picture 2">
            <a:extLst>
              <a:ext uri="{FF2B5EF4-FFF2-40B4-BE49-F238E27FC236}">
                <a16:creationId xmlns:a16="http://schemas.microsoft.com/office/drawing/2014/main" id="{B0F411B7-F383-477E-89EA-D69D42097FA5}"/>
              </a:ext>
            </a:extLst>
          </p:cNvPr>
          <p:cNvPicPr>
            <a:picLocks noChangeAspect="1"/>
          </p:cNvPicPr>
          <p:nvPr/>
        </p:nvPicPr>
        <p:blipFill>
          <a:blip r:embed="rId3"/>
          <a:stretch>
            <a:fillRect/>
          </a:stretch>
        </p:blipFill>
        <p:spPr>
          <a:xfrm>
            <a:off x="1241658" y="3328631"/>
            <a:ext cx="1188615" cy="412053"/>
          </a:xfrm>
          <a:prstGeom prst="rect">
            <a:avLst/>
          </a:prstGeom>
        </p:spPr>
      </p:pic>
      <p:pic>
        <p:nvPicPr>
          <p:cNvPr id="7" name="Picture 6">
            <a:extLst>
              <a:ext uri="{FF2B5EF4-FFF2-40B4-BE49-F238E27FC236}">
                <a16:creationId xmlns:a16="http://schemas.microsoft.com/office/drawing/2014/main" id="{A97870D9-AD0E-472D-BF78-4BBE9B7C8EAB}"/>
              </a:ext>
            </a:extLst>
          </p:cNvPr>
          <p:cNvPicPr>
            <a:picLocks noChangeAspect="1"/>
          </p:cNvPicPr>
          <p:nvPr/>
        </p:nvPicPr>
        <p:blipFill>
          <a:blip r:embed="rId4"/>
          <a:stretch>
            <a:fillRect/>
          </a:stretch>
        </p:blipFill>
        <p:spPr>
          <a:xfrm>
            <a:off x="3798659" y="3329168"/>
            <a:ext cx="1188823" cy="411516"/>
          </a:xfrm>
          <a:prstGeom prst="rect">
            <a:avLst/>
          </a:prstGeom>
        </p:spPr>
      </p:pic>
      <p:pic>
        <p:nvPicPr>
          <p:cNvPr id="9" name="Picture 8">
            <a:extLst>
              <a:ext uri="{FF2B5EF4-FFF2-40B4-BE49-F238E27FC236}">
                <a16:creationId xmlns:a16="http://schemas.microsoft.com/office/drawing/2014/main" id="{9F9773B9-644E-4C0E-9B21-E4924D96B95A}"/>
              </a:ext>
            </a:extLst>
          </p:cNvPr>
          <p:cNvPicPr>
            <a:picLocks noChangeAspect="1"/>
          </p:cNvPicPr>
          <p:nvPr/>
        </p:nvPicPr>
        <p:blipFill>
          <a:blip r:embed="rId4"/>
          <a:stretch>
            <a:fillRect/>
          </a:stretch>
        </p:blipFill>
        <p:spPr>
          <a:xfrm>
            <a:off x="6355867" y="3329168"/>
            <a:ext cx="1188823" cy="411516"/>
          </a:xfrm>
          <a:prstGeom prst="rect">
            <a:avLst/>
          </a:prstGeom>
        </p:spPr>
      </p:pic>
      <p:pic>
        <p:nvPicPr>
          <p:cNvPr id="10" name="Picture 9">
            <a:extLst>
              <a:ext uri="{FF2B5EF4-FFF2-40B4-BE49-F238E27FC236}">
                <a16:creationId xmlns:a16="http://schemas.microsoft.com/office/drawing/2014/main" id="{C53F3627-D93E-496B-AB10-201597ABDDA3}"/>
              </a:ext>
            </a:extLst>
          </p:cNvPr>
          <p:cNvPicPr>
            <a:picLocks noChangeAspect="1"/>
          </p:cNvPicPr>
          <p:nvPr/>
        </p:nvPicPr>
        <p:blipFill>
          <a:blip r:embed="rId5"/>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311042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2"/>
          <a:stretch>
            <a:fillRect/>
          </a:stretch>
        </p:blipFill>
        <p:spPr>
          <a:xfrm>
            <a:off x="0" y="6028003"/>
            <a:ext cx="9144000" cy="830356"/>
          </a:xfrm>
          <a:prstGeom prst="rect">
            <a:avLst/>
          </a:prstGeom>
        </p:spPr>
      </p:pic>
      <p:sp>
        <p:nvSpPr>
          <p:cNvPr id="43" name="TextBox 42">
            <a:extLst>
              <a:ext uri="{FF2B5EF4-FFF2-40B4-BE49-F238E27FC236}">
                <a16:creationId xmlns:a16="http://schemas.microsoft.com/office/drawing/2014/main" id="{D7E8C389-B883-4205-8CBD-BC08EEEA98E6}"/>
              </a:ext>
            </a:extLst>
          </p:cNvPr>
          <p:cNvSpPr txBox="1"/>
          <p:nvPr/>
        </p:nvSpPr>
        <p:spPr>
          <a:xfrm>
            <a:off x="7690" y="6273702"/>
            <a:ext cx="5749972" cy="415498"/>
          </a:xfrm>
          <a:prstGeom prst="rect">
            <a:avLst/>
          </a:prstGeom>
          <a:solidFill>
            <a:srgbClr val="002060"/>
          </a:solidFill>
        </p:spPr>
        <p:txBody>
          <a:bodyPr wrap="square" rtlCol="0">
            <a:spAutoFit/>
          </a:bodyPr>
          <a:lstStyle/>
          <a:p>
            <a:r>
              <a:rPr lang="en-US" sz="2100" b="1" dirty="0">
                <a:solidFill>
                  <a:prstClr val="white">
                    <a:lumMod val="40000"/>
                    <a:lumOff val="60000"/>
                  </a:prstClr>
                </a:solidFill>
                <a:latin typeface="Calibri"/>
              </a:rPr>
              <a:t>Analog Frequencies  Going DIRECT or Talk Around</a:t>
            </a:r>
          </a:p>
        </p:txBody>
      </p:sp>
      <p:grpSp>
        <p:nvGrpSpPr>
          <p:cNvPr id="6" name="Group 5">
            <a:extLst>
              <a:ext uri="{FF2B5EF4-FFF2-40B4-BE49-F238E27FC236}">
                <a16:creationId xmlns:a16="http://schemas.microsoft.com/office/drawing/2014/main" id="{411F91C0-600B-42F7-826E-7DA462B0D26B}"/>
              </a:ext>
            </a:extLst>
          </p:cNvPr>
          <p:cNvGrpSpPr/>
          <p:nvPr/>
        </p:nvGrpSpPr>
        <p:grpSpPr>
          <a:xfrm>
            <a:off x="3605170" y="3585505"/>
            <a:ext cx="4882310" cy="1600273"/>
            <a:chOff x="2773958" y="1208336"/>
            <a:chExt cx="7060706" cy="3441774"/>
          </a:xfrm>
        </p:grpSpPr>
        <p:pic>
          <p:nvPicPr>
            <p:cNvPr id="2" name="Picture 1">
              <a:extLst>
                <a:ext uri="{FF2B5EF4-FFF2-40B4-BE49-F238E27FC236}">
                  <a16:creationId xmlns:a16="http://schemas.microsoft.com/office/drawing/2014/main" id="{E9719902-E162-4019-ACDA-20F85D6EBEF2}"/>
                </a:ext>
              </a:extLst>
            </p:cNvPr>
            <p:cNvPicPr>
              <a:picLocks noChangeAspect="1"/>
            </p:cNvPicPr>
            <p:nvPr/>
          </p:nvPicPr>
          <p:blipFill>
            <a:blip r:embed="rId3"/>
            <a:stretch>
              <a:fillRect/>
            </a:stretch>
          </p:blipFill>
          <p:spPr>
            <a:xfrm>
              <a:off x="5694650" y="1208336"/>
              <a:ext cx="832925" cy="1410768"/>
            </a:xfrm>
            <a:prstGeom prst="rect">
              <a:avLst/>
            </a:prstGeom>
          </p:spPr>
        </p:pic>
        <p:sp>
          <p:nvSpPr>
            <p:cNvPr id="5" name="object 5"/>
            <p:cNvSpPr/>
            <p:nvPr/>
          </p:nvSpPr>
          <p:spPr>
            <a:xfrm>
              <a:off x="3023101" y="1681038"/>
              <a:ext cx="1105483" cy="781050"/>
            </a:xfrm>
            <a:prstGeom prst="rect">
              <a:avLst/>
            </a:prstGeom>
            <a:blipFill>
              <a:blip r:embed="rId4" cstate="print"/>
              <a:stretch>
                <a:fillRect/>
              </a:stretch>
            </a:blipFill>
          </p:spPr>
          <p:txBody>
            <a:bodyPr wrap="square" lIns="0" tIns="0" rIns="0" bIns="0" rtlCol="0"/>
            <a:lstStyle/>
            <a:p>
              <a:endParaRPr sz="1350">
                <a:solidFill>
                  <a:prstClr val="black"/>
                </a:solidFill>
                <a:latin typeface="Calibri"/>
              </a:endParaRPr>
            </a:p>
          </p:txBody>
        </p:sp>
        <p:sp>
          <p:nvSpPr>
            <p:cNvPr id="13" name="object 13"/>
            <p:cNvSpPr txBox="1"/>
            <p:nvPr/>
          </p:nvSpPr>
          <p:spPr>
            <a:xfrm>
              <a:off x="2773958" y="2864229"/>
              <a:ext cx="1683442" cy="1785881"/>
            </a:xfrm>
            <a:prstGeom prst="rect">
              <a:avLst/>
            </a:prstGeom>
          </p:spPr>
          <p:txBody>
            <a:bodyPr vert="horz" wrap="square" lIns="0" tIns="9525" rIns="0" bIns="0" rtlCol="0">
              <a:spAutoFit/>
            </a:bodyPr>
            <a:lstStyle/>
            <a:p>
              <a:pPr algn="ctr">
                <a:spcBef>
                  <a:spcPts val="75"/>
                </a:spcBef>
              </a:pPr>
              <a:r>
                <a:rPr sz="1050" b="1" dirty="0">
                  <a:solidFill>
                    <a:prstClr val="white"/>
                  </a:solidFill>
                  <a:latin typeface="Tahoma"/>
                  <a:cs typeface="Tahoma"/>
                </a:rPr>
                <a:t>Channel</a:t>
              </a:r>
              <a:r>
                <a:rPr sz="1050" b="1" spc="-11" dirty="0">
                  <a:solidFill>
                    <a:prstClr val="white"/>
                  </a:solidFill>
                  <a:latin typeface="Tahoma"/>
                  <a:cs typeface="Tahoma"/>
                </a:rPr>
                <a:t> </a:t>
              </a:r>
              <a:r>
                <a:rPr sz="1050" b="1" dirty="0">
                  <a:solidFill>
                    <a:prstClr val="white"/>
                  </a:solidFill>
                  <a:latin typeface="Tahoma"/>
                  <a:cs typeface="Tahoma"/>
                </a:rPr>
                <a:t>1</a:t>
              </a:r>
              <a:endParaRPr lang="en-US" sz="1050" b="1" dirty="0">
                <a:solidFill>
                  <a:prstClr val="white"/>
                </a:solidFill>
                <a:latin typeface="Tahoma"/>
                <a:cs typeface="Tahoma"/>
              </a:endParaRPr>
            </a:p>
            <a:p>
              <a:pPr algn="ctr">
                <a:spcBef>
                  <a:spcPts val="75"/>
                </a:spcBef>
              </a:pPr>
              <a:r>
                <a:rPr lang="en-US" sz="1050" b="1" dirty="0">
                  <a:solidFill>
                    <a:prstClr val="white"/>
                  </a:solidFill>
                  <a:latin typeface="Tahoma"/>
                  <a:cs typeface="Tahoma"/>
                </a:rPr>
                <a:t>Direct Version</a:t>
              </a:r>
              <a:endParaRPr sz="1050" dirty="0">
                <a:solidFill>
                  <a:prstClr val="white"/>
                </a:solidFill>
                <a:latin typeface="Tahoma"/>
                <a:cs typeface="Tahoma"/>
              </a:endParaRPr>
            </a:p>
            <a:p>
              <a:pPr algn="ctr"/>
              <a:r>
                <a:rPr sz="1050" spc="-4" dirty="0">
                  <a:solidFill>
                    <a:srgbClr val="FFC000"/>
                  </a:solidFill>
                  <a:latin typeface="Tahoma"/>
                  <a:cs typeface="Tahoma"/>
                </a:rPr>
                <a:t>Rx </a:t>
              </a:r>
              <a:r>
                <a:rPr sz="1050" dirty="0">
                  <a:solidFill>
                    <a:srgbClr val="FFC000"/>
                  </a:solidFill>
                  <a:latin typeface="Tahoma"/>
                  <a:cs typeface="Tahoma"/>
                </a:rPr>
                <a:t>= </a:t>
              </a:r>
              <a:r>
                <a:rPr lang="en-US" sz="1050" dirty="0">
                  <a:solidFill>
                    <a:srgbClr val="FFC000"/>
                  </a:solidFill>
                  <a:latin typeface="Tahoma"/>
                  <a:cs typeface="Tahoma"/>
                </a:rPr>
                <a:t>136.00</a:t>
              </a:r>
            </a:p>
            <a:p>
              <a:pPr algn="ctr"/>
              <a:endParaRPr lang="en-US" sz="1050" dirty="0">
                <a:solidFill>
                  <a:prstClr val="white"/>
                </a:solidFill>
                <a:latin typeface="Tahoma"/>
                <a:cs typeface="Tahoma"/>
              </a:endParaRPr>
            </a:p>
            <a:p>
              <a:pPr algn="ctr"/>
              <a:r>
                <a:rPr sz="1050" dirty="0">
                  <a:solidFill>
                    <a:srgbClr val="92D050"/>
                  </a:solidFill>
                  <a:latin typeface="Tahoma"/>
                  <a:cs typeface="Tahoma"/>
                </a:rPr>
                <a:t>Tx =</a:t>
              </a:r>
              <a:r>
                <a:rPr sz="1050" spc="-101" dirty="0">
                  <a:solidFill>
                    <a:srgbClr val="92D050"/>
                  </a:solidFill>
                  <a:latin typeface="Tahoma"/>
                  <a:cs typeface="Tahoma"/>
                </a:rPr>
                <a:t> </a:t>
              </a:r>
              <a:r>
                <a:rPr lang="en-US" sz="1050" spc="4" dirty="0">
                  <a:solidFill>
                    <a:srgbClr val="92D050"/>
                  </a:solidFill>
                  <a:latin typeface="Tahoma"/>
                  <a:cs typeface="Tahoma"/>
                </a:rPr>
                <a:t>136.000</a:t>
              </a:r>
              <a:endParaRPr sz="1050" dirty="0">
                <a:solidFill>
                  <a:srgbClr val="92D050"/>
                </a:solidFill>
                <a:latin typeface="Tahoma"/>
                <a:cs typeface="Tahoma"/>
              </a:endParaRPr>
            </a:p>
          </p:txBody>
        </p: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5"/>
            <a:stretch>
              <a:fillRect/>
            </a:stretch>
          </p:blipFill>
          <p:spPr>
            <a:xfrm>
              <a:off x="8752130" y="1760917"/>
              <a:ext cx="481626" cy="798645"/>
            </a:xfrm>
            <a:prstGeom prst="rect">
              <a:avLst/>
            </a:prstGeom>
          </p:spPr>
        </p:pic>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flipV="1">
              <a:off x="4316384" y="3846275"/>
              <a:ext cx="3834838" cy="69384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13">
              <a:extLst>
                <a:ext uri="{FF2B5EF4-FFF2-40B4-BE49-F238E27FC236}">
                  <a16:creationId xmlns:a16="http://schemas.microsoft.com/office/drawing/2014/main" id="{6F3C4209-C962-4238-B63A-A56FB54AE170}"/>
                </a:ext>
              </a:extLst>
            </p:cNvPr>
            <p:cNvSpPr txBox="1"/>
            <p:nvPr/>
          </p:nvSpPr>
          <p:spPr>
            <a:xfrm>
              <a:off x="8151222" y="2871621"/>
              <a:ext cx="1683442" cy="1758298"/>
            </a:xfrm>
            <a:prstGeom prst="rect">
              <a:avLst/>
            </a:prstGeom>
          </p:spPr>
          <p:txBody>
            <a:bodyPr vert="horz" wrap="square" lIns="0" tIns="9525" rIns="0" bIns="0" rtlCol="0">
              <a:spAutoFit/>
            </a:bodyPr>
            <a:lstStyle/>
            <a:p>
              <a:pPr algn="ctr">
                <a:spcBef>
                  <a:spcPts val="75"/>
                </a:spcBef>
              </a:pPr>
              <a:r>
                <a:rPr sz="1050" b="1" dirty="0">
                  <a:solidFill>
                    <a:prstClr val="white"/>
                  </a:solidFill>
                  <a:latin typeface="Tahoma"/>
                  <a:cs typeface="Tahoma"/>
                </a:rPr>
                <a:t>Channel</a:t>
              </a:r>
              <a:r>
                <a:rPr sz="1050" b="1" spc="-11" dirty="0">
                  <a:solidFill>
                    <a:prstClr val="white"/>
                  </a:solidFill>
                  <a:latin typeface="Tahoma"/>
                  <a:cs typeface="Tahoma"/>
                </a:rPr>
                <a:t> </a:t>
              </a:r>
              <a:r>
                <a:rPr sz="1050" b="1" dirty="0">
                  <a:solidFill>
                    <a:prstClr val="white"/>
                  </a:solidFill>
                  <a:latin typeface="Tahoma"/>
                  <a:cs typeface="Tahoma"/>
                </a:rPr>
                <a:t>1</a:t>
              </a:r>
              <a:r>
                <a:rPr lang="en-US" sz="1050" b="1" dirty="0">
                  <a:solidFill>
                    <a:prstClr val="white"/>
                  </a:solidFill>
                  <a:latin typeface="Tahoma"/>
                  <a:cs typeface="Tahoma"/>
                </a:rPr>
                <a:t>  Direct Version</a:t>
              </a:r>
              <a:endParaRPr sz="1050" dirty="0">
                <a:solidFill>
                  <a:prstClr val="white"/>
                </a:solidFill>
                <a:latin typeface="Tahoma"/>
                <a:cs typeface="Tahoma"/>
              </a:endParaRPr>
            </a:p>
            <a:p>
              <a:pPr algn="ctr"/>
              <a:r>
                <a:rPr sz="1050" spc="-4" dirty="0">
                  <a:solidFill>
                    <a:srgbClr val="92D050"/>
                  </a:solidFill>
                  <a:latin typeface="Tahoma"/>
                  <a:cs typeface="Tahoma"/>
                </a:rPr>
                <a:t>Rx </a:t>
              </a:r>
              <a:r>
                <a:rPr sz="1050" dirty="0">
                  <a:solidFill>
                    <a:srgbClr val="92D050"/>
                  </a:solidFill>
                  <a:latin typeface="Tahoma"/>
                  <a:cs typeface="Tahoma"/>
                </a:rPr>
                <a:t>= </a:t>
              </a:r>
              <a:r>
                <a:rPr lang="en-US" sz="1050" dirty="0">
                  <a:solidFill>
                    <a:srgbClr val="92D050"/>
                  </a:solidFill>
                  <a:latin typeface="Tahoma"/>
                  <a:cs typeface="Tahoma"/>
                </a:rPr>
                <a:t>136.00</a:t>
              </a:r>
            </a:p>
            <a:p>
              <a:pPr algn="ctr"/>
              <a:endParaRPr lang="en-US" sz="1050" dirty="0">
                <a:solidFill>
                  <a:prstClr val="white"/>
                </a:solidFill>
                <a:latin typeface="Tahoma"/>
                <a:cs typeface="Tahoma"/>
              </a:endParaRPr>
            </a:p>
            <a:p>
              <a:pPr algn="ctr"/>
              <a:r>
                <a:rPr sz="1050" dirty="0">
                  <a:solidFill>
                    <a:srgbClr val="FFC000"/>
                  </a:solidFill>
                  <a:latin typeface="Tahoma"/>
                  <a:cs typeface="Tahoma"/>
                </a:rPr>
                <a:t>Tx =</a:t>
              </a:r>
              <a:r>
                <a:rPr sz="1050" spc="-101" dirty="0">
                  <a:solidFill>
                    <a:srgbClr val="FFC000"/>
                  </a:solidFill>
                  <a:latin typeface="Tahoma"/>
                  <a:cs typeface="Tahoma"/>
                </a:rPr>
                <a:t> </a:t>
              </a:r>
              <a:r>
                <a:rPr lang="en-US" sz="1050" spc="4" dirty="0">
                  <a:solidFill>
                    <a:srgbClr val="FFC000"/>
                  </a:solidFill>
                  <a:latin typeface="Tahoma"/>
                  <a:cs typeface="Tahoma"/>
                </a:rPr>
                <a:t>136.000</a:t>
              </a:r>
              <a:endParaRPr sz="1050" dirty="0">
                <a:solidFill>
                  <a:srgbClr val="FFC000"/>
                </a:solidFill>
                <a:latin typeface="Tahoma"/>
                <a:cs typeface="Tahoma"/>
              </a:endParaRPr>
            </a:p>
          </p:txBody>
        </p:sp>
        <p:cxnSp>
          <p:nvCxnSpPr>
            <p:cNvPr id="34" name="Straight Arrow Connector 33">
              <a:extLst>
                <a:ext uri="{FF2B5EF4-FFF2-40B4-BE49-F238E27FC236}">
                  <a16:creationId xmlns:a16="http://schemas.microsoft.com/office/drawing/2014/main" id="{875898C5-6209-4D3D-827B-D5BCFCF7C7B0}"/>
                </a:ext>
              </a:extLst>
            </p:cNvPr>
            <p:cNvCxnSpPr>
              <a:cxnSpLocks/>
            </p:cNvCxnSpPr>
            <p:nvPr/>
          </p:nvCxnSpPr>
          <p:spPr>
            <a:xfrm>
              <a:off x="4316384" y="3797849"/>
              <a:ext cx="3834838" cy="59708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quot;Not Allowed&quot; Symbol 38">
              <a:extLst>
                <a:ext uri="{FF2B5EF4-FFF2-40B4-BE49-F238E27FC236}">
                  <a16:creationId xmlns:a16="http://schemas.microsoft.com/office/drawing/2014/main" id="{86770EA5-5E2D-40FE-A97D-FF1AF686132C}"/>
                </a:ext>
              </a:extLst>
            </p:cNvPr>
            <p:cNvSpPr/>
            <p:nvPr/>
          </p:nvSpPr>
          <p:spPr>
            <a:xfrm>
              <a:off x="5552130" y="1533918"/>
              <a:ext cx="975445" cy="78105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latin typeface="Calibri"/>
              </a:endParaRPr>
            </a:p>
          </p:txBody>
        </p:sp>
      </p:grpSp>
      <p:sp>
        <p:nvSpPr>
          <p:cNvPr id="11" name="Rectangle 10">
            <a:extLst>
              <a:ext uri="{FF2B5EF4-FFF2-40B4-BE49-F238E27FC236}">
                <a16:creationId xmlns:a16="http://schemas.microsoft.com/office/drawing/2014/main" id="{20F9F601-7792-437E-AC8F-148A74BD2B8B}"/>
              </a:ext>
            </a:extLst>
          </p:cNvPr>
          <p:cNvSpPr/>
          <p:nvPr/>
        </p:nvSpPr>
        <p:spPr>
          <a:xfrm>
            <a:off x="3511781" y="1103025"/>
            <a:ext cx="4975698" cy="22299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C675FD57-ADB3-4EAC-8501-A7F97A05A2FD}"/>
              </a:ext>
            </a:extLst>
          </p:cNvPr>
          <p:cNvSpPr txBox="1"/>
          <p:nvPr/>
        </p:nvSpPr>
        <p:spPr>
          <a:xfrm>
            <a:off x="416327" y="1766471"/>
            <a:ext cx="2969702" cy="1338828"/>
          </a:xfrm>
          <a:prstGeom prst="rect">
            <a:avLst/>
          </a:prstGeom>
          <a:noFill/>
        </p:spPr>
        <p:txBody>
          <a:bodyPr wrap="square" rtlCol="0">
            <a:spAutoFit/>
          </a:bodyPr>
          <a:lstStyle/>
          <a:p>
            <a:r>
              <a:rPr lang="en-US" sz="1350" dirty="0">
                <a:solidFill>
                  <a:schemeClr val="bg1"/>
                </a:solidFill>
              </a:rPr>
              <a:t>A better option to allow Talk Around is</a:t>
            </a:r>
          </a:p>
          <a:p>
            <a:r>
              <a:rPr lang="en-US" sz="1350" dirty="0">
                <a:solidFill>
                  <a:schemeClr val="bg1"/>
                </a:solidFill>
              </a:rPr>
              <a:t>to program a Simplex Channel as the next channel in the code plug.</a:t>
            </a:r>
          </a:p>
          <a:p>
            <a:endParaRPr lang="en-US" sz="1350" dirty="0">
              <a:solidFill>
                <a:schemeClr val="bg1"/>
              </a:solidFill>
            </a:endParaRPr>
          </a:p>
          <a:p>
            <a:r>
              <a:rPr lang="en-US" sz="1350" dirty="0">
                <a:solidFill>
                  <a:schemeClr val="bg1"/>
                </a:solidFill>
              </a:rPr>
              <a:t>Simply program a simplex channel utilizing the channels receive frequency</a:t>
            </a:r>
          </a:p>
        </p:txBody>
      </p:sp>
      <p:sp>
        <p:nvSpPr>
          <p:cNvPr id="7" name="TextBox 6">
            <a:extLst>
              <a:ext uri="{FF2B5EF4-FFF2-40B4-BE49-F238E27FC236}">
                <a16:creationId xmlns:a16="http://schemas.microsoft.com/office/drawing/2014/main" id="{2EC15BBA-37B8-4BE9-A83C-8273D3313287}"/>
              </a:ext>
            </a:extLst>
          </p:cNvPr>
          <p:cNvSpPr txBox="1"/>
          <p:nvPr/>
        </p:nvSpPr>
        <p:spPr>
          <a:xfrm>
            <a:off x="505569" y="3868745"/>
            <a:ext cx="2031325" cy="507831"/>
          </a:xfrm>
          <a:prstGeom prst="rect">
            <a:avLst/>
          </a:prstGeom>
          <a:noFill/>
        </p:spPr>
        <p:txBody>
          <a:bodyPr wrap="none" rtlCol="0">
            <a:spAutoFit/>
          </a:bodyPr>
          <a:lstStyle/>
          <a:p>
            <a:r>
              <a:rPr lang="en-US" sz="1350" dirty="0">
                <a:solidFill>
                  <a:schemeClr val="bg1"/>
                </a:solidFill>
              </a:rPr>
              <a:t>Channel 1 – R</a:t>
            </a:r>
          </a:p>
          <a:p>
            <a:r>
              <a:rPr lang="en-US" sz="1350" dirty="0">
                <a:solidFill>
                  <a:schemeClr val="bg1"/>
                </a:solidFill>
              </a:rPr>
              <a:t>Channel 1 </a:t>
            </a:r>
            <a:r>
              <a:rPr lang="en-US" sz="1350" dirty="0"/>
              <a:t>		</a:t>
            </a:r>
          </a:p>
        </p:txBody>
      </p:sp>
      <p:cxnSp>
        <p:nvCxnSpPr>
          <p:cNvPr id="12" name="Straight Arrow Connector 11">
            <a:extLst>
              <a:ext uri="{FF2B5EF4-FFF2-40B4-BE49-F238E27FC236}">
                <a16:creationId xmlns:a16="http://schemas.microsoft.com/office/drawing/2014/main" id="{D688ECC0-CC56-41BA-B0C9-B1A569002911}"/>
              </a:ext>
            </a:extLst>
          </p:cNvPr>
          <p:cNvCxnSpPr>
            <a:cxnSpLocks/>
          </p:cNvCxnSpPr>
          <p:nvPr/>
        </p:nvCxnSpPr>
        <p:spPr>
          <a:xfrm flipV="1">
            <a:off x="2321654" y="4126060"/>
            <a:ext cx="0" cy="1754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55F32EF-0C28-4F8B-9C31-99CCD0C8EB2C}"/>
              </a:ext>
            </a:extLst>
          </p:cNvPr>
          <p:cNvPicPr>
            <a:picLocks noChangeAspect="1"/>
          </p:cNvPicPr>
          <p:nvPr/>
        </p:nvPicPr>
        <p:blipFill>
          <a:blip r:embed="rId6"/>
          <a:stretch>
            <a:fillRect/>
          </a:stretch>
        </p:blipFill>
        <p:spPr>
          <a:xfrm>
            <a:off x="3680670" y="1152598"/>
            <a:ext cx="4681057" cy="2130830"/>
          </a:xfrm>
          <a:prstGeom prst="rect">
            <a:avLst/>
          </a:prstGeom>
        </p:spPr>
      </p:pic>
      <p:pic>
        <p:nvPicPr>
          <p:cNvPr id="19" name="Picture 18">
            <a:extLst>
              <a:ext uri="{FF2B5EF4-FFF2-40B4-BE49-F238E27FC236}">
                <a16:creationId xmlns:a16="http://schemas.microsoft.com/office/drawing/2014/main" id="{BA17EE1A-51BA-4792-9F3C-73831B6B4ACF}"/>
              </a:ext>
            </a:extLst>
          </p:cNvPr>
          <p:cNvPicPr>
            <a:picLocks noChangeAspect="1"/>
          </p:cNvPicPr>
          <p:nvPr/>
        </p:nvPicPr>
        <p:blipFill>
          <a:blip r:embed="rId7"/>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93171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2FC0DF-8D42-4647-8187-FBEE84D563C2}"/>
              </a:ext>
            </a:extLst>
          </p:cNvPr>
          <p:cNvPicPr>
            <a:picLocks noChangeAspect="1"/>
          </p:cNvPicPr>
          <p:nvPr/>
        </p:nvPicPr>
        <p:blipFill>
          <a:blip r:embed="rId2"/>
          <a:stretch>
            <a:fillRect/>
          </a:stretch>
        </p:blipFill>
        <p:spPr>
          <a:xfrm>
            <a:off x="228600" y="200085"/>
            <a:ext cx="4123627" cy="3241845"/>
          </a:xfrm>
          <a:prstGeom prst="rect">
            <a:avLst/>
          </a:prstGeom>
        </p:spPr>
      </p:pic>
      <p:pic>
        <p:nvPicPr>
          <p:cNvPr id="42" name="Picture 41">
            <a:extLst>
              <a:ext uri="{FF2B5EF4-FFF2-40B4-BE49-F238E27FC236}">
                <a16:creationId xmlns:a16="http://schemas.microsoft.com/office/drawing/2014/main" id="{17397016-EE50-4D6B-A537-5FF184984837}"/>
              </a:ext>
            </a:extLst>
          </p:cNvPr>
          <p:cNvPicPr>
            <a:picLocks noChangeAspect="1"/>
          </p:cNvPicPr>
          <p:nvPr/>
        </p:nvPicPr>
        <p:blipFill>
          <a:blip r:embed="rId3"/>
          <a:stretch>
            <a:fillRect/>
          </a:stretch>
        </p:blipFill>
        <p:spPr>
          <a:xfrm>
            <a:off x="0" y="6089904"/>
            <a:ext cx="9144000" cy="768096"/>
          </a:xfrm>
          <a:prstGeom prst="rect">
            <a:avLst/>
          </a:prstGeom>
        </p:spPr>
      </p:pic>
      <p:pic>
        <p:nvPicPr>
          <p:cNvPr id="41" name="Picture 40">
            <a:extLst>
              <a:ext uri="{FF2B5EF4-FFF2-40B4-BE49-F238E27FC236}">
                <a16:creationId xmlns:a16="http://schemas.microsoft.com/office/drawing/2014/main" id="{774899E3-D0BA-4D51-A665-D21AB50B618E}"/>
              </a:ext>
            </a:extLst>
          </p:cNvPr>
          <p:cNvPicPr>
            <a:picLocks noChangeAspect="1"/>
          </p:cNvPicPr>
          <p:nvPr/>
        </p:nvPicPr>
        <p:blipFill>
          <a:blip r:embed="rId3"/>
          <a:stretch>
            <a:fillRect/>
          </a:stretch>
        </p:blipFill>
        <p:spPr>
          <a:xfrm>
            <a:off x="0" y="6023027"/>
            <a:ext cx="9144000" cy="838021"/>
          </a:xfrm>
          <a:prstGeom prst="rect">
            <a:avLst/>
          </a:prstGeom>
        </p:spPr>
      </p:pic>
      <p:sp>
        <p:nvSpPr>
          <p:cNvPr id="43" name="TextBox 42">
            <a:extLst>
              <a:ext uri="{FF2B5EF4-FFF2-40B4-BE49-F238E27FC236}">
                <a16:creationId xmlns:a16="http://schemas.microsoft.com/office/drawing/2014/main" id="{D7E8C389-B883-4205-8CBD-BC08EEEA98E6}"/>
              </a:ext>
            </a:extLst>
          </p:cNvPr>
          <p:cNvSpPr txBox="1"/>
          <p:nvPr/>
        </p:nvSpPr>
        <p:spPr>
          <a:xfrm>
            <a:off x="228600" y="6155812"/>
            <a:ext cx="6781800"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Simplex or Direct</a:t>
            </a:r>
          </a:p>
        </p:txBody>
      </p:sp>
      <p:sp>
        <p:nvSpPr>
          <p:cNvPr id="3" name="TextBox 2">
            <a:extLst>
              <a:ext uri="{FF2B5EF4-FFF2-40B4-BE49-F238E27FC236}">
                <a16:creationId xmlns:a16="http://schemas.microsoft.com/office/drawing/2014/main" id="{C4C332D9-457C-4FA2-875A-8A25B66E7A5A}"/>
              </a:ext>
            </a:extLst>
          </p:cNvPr>
          <p:cNvSpPr txBox="1"/>
          <p:nvPr/>
        </p:nvSpPr>
        <p:spPr>
          <a:xfrm>
            <a:off x="5649286" y="2219235"/>
            <a:ext cx="3048000" cy="923330"/>
          </a:xfrm>
          <a:prstGeom prst="rect">
            <a:avLst/>
          </a:prstGeom>
          <a:noFill/>
        </p:spPr>
        <p:txBody>
          <a:bodyPr wrap="square" rtlCol="0">
            <a:spAutoFit/>
          </a:bodyPr>
          <a:lstStyle/>
          <a:p>
            <a:r>
              <a:rPr lang="en-US" dirty="0">
                <a:solidFill>
                  <a:schemeClr val="bg1">
                    <a:lumMod val="95000"/>
                  </a:schemeClr>
                </a:solidFill>
              </a:rPr>
              <a:t>A Duplex or Repeater frequency is denoted by the absence of the arrow. </a:t>
            </a:r>
          </a:p>
        </p:txBody>
      </p:sp>
      <p:sp>
        <p:nvSpPr>
          <p:cNvPr id="4" name="Flowchart: Connector 3">
            <a:extLst>
              <a:ext uri="{FF2B5EF4-FFF2-40B4-BE49-F238E27FC236}">
                <a16:creationId xmlns:a16="http://schemas.microsoft.com/office/drawing/2014/main" id="{9D2BA99F-6DE8-4BC6-BAF6-E194FBA64681}"/>
              </a:ext>
            </a:extLst>
          </p:cNvPr>
          <p:cNvSpPr/>
          <p:nvPr/>
        </p:nvSpPr>
        <p:spPr>
          <a:xfrm>
            <a:off x="3124200" y="1447800"/>
            <a:ext cx="228600" cy="228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D5C1715-9E5C-45DF-8D05-55BADE75C4E4}"/>
              </a:ext>
            </a:extLst>
          </p:cNvPr>
          <p:cNvCxnSpPr>
            <a:cxnSpLocks/>
          </p:cNvCxnSpPr>
          <p:nvPr/>
        </p:nvCxnSpPr>
        <p:spPr>
          <a:xfrm flipH="1" flipV="1">
            <a:off x="3494716" y="1600201"/>
            <a:ext cx="1991684" cy="1074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214609-85C7-485D-8A29-BE2FD0F2F03B}"/>
              </a:ext>
            </a:extLst>
          </p:cNvPr>
          <p:cNvCxnSpPr>
            <a:cxnSpLocks/>
          </p:cNvCxnSpPr>
          <p:nvPr/>
        </p:nvCxnSpPr>
        <p:spPr>
          <a:xfrm flipV="1">
            <a:off x="8382000" y="2638337"/>
            <a:ext cx="0" cy="1810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006B2DB-F8D2-4D88-998F-89D3B59B0F2E}"/>
              </a:ext>
            </a:extLst>
          </p:cNvPr>
          <p:cNvPicPr>
            <a:picLocks noChangeAspect="1"/>
          </p:cNvPicPr>
          <p:nvPr/>
        </p:nvPicPr>
        <p:blipFill>
          <a:blip r:embed="rId4"/>
          <a:stretch>
            <a:fillRect/>
          </a:stretch>
        </p:blipFill>
        <p:spPr>
          <a:xfrm>
            <a:off x="240484" y="3732807"/>
            <a:ext cx="4123627" cy="2060627"/>
          </a:xfrm>
          <a:prstGeom prst="rect">
            <a:avLst/>
          </a:prstGeom>
        </p:spPr>
      </p:pic>
      <p:sp>
        <p:nvSpPr>
          <p:cNvPr id="15" name="Flowchart: Connector 14">
            <a:extLst>
              <a:ext uri="{FF2B5EF4-FFF2-40B4-BE49-F238E27FC236}">
                <a16:creationId xmlns:a16="http://schemas.microsoft.com/office/drawing/2014/main" id="{A3324B91-B4E1-4610-A2E4-976A2DDAF289}"/>
              </a:ext>
            </a:extLst>
          </p:cNvPr>
          <p:cNvSpPr/>
          <p:nvPr/>
        </p:nvSpPr>
        <p:spPr>
          <a:xfrm>
            <a:off x="2895600" y="3962400"/>
            <a:ext cx="228600" cy="228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D344DE0-33FF-411A-BDA0-1D2A0C4B75FF}"/>
              </a:ext>
            </a:extLst>
          </p:cNvPr>
          <p:cNvCxnSpPr>
            <a:cxnSpLocks/>
          </p:cNvCxnSpPr>
          <p:nvPr/>
        </p:nvCxnSpPr>
        <p:spPr>
          <a:xfrm flipH="1">
            <a:off x="3179431" y="2987324"/>
            <a:ext cx="2279313" cy="10871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DA57ACF-959F-4B7C-9244-A073838A5790}"/>
              </a:ext>
            </a:extLst>
          </p:cNvPr>
          <p:cNvPicPr>
            <a:picLocks noChangeAspect="1"/>
          </p:cNvPicPr>
          <p:nvPr/>
        </p:nvPicPr>
        <p:blipFill>
          <a:blip r:embed="rId5"/>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48236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47756-F9D4-46AB-88A2-57775030F7A0}"/>
              </a:ext>
            </a:extLst>
          </p:cNvPr>
          <p:cNvPicPr>
            <a:picLocks noChangeAspect="1"/>
          </p:cNvPicPr>
          <p:nvPr/>
        </p:nvPicPr>
        <p:blipFill>
          <a:blip r:embed="rId2"/>
          <a:stretch>
            <a:fillRect/>
          </a:stretch>
        </p:blipFill>
        <p:spPr>
          <a:xfrm>
            <a:off x="0" y="6044113"/>
            <a:ext cx="9144000" cy="813887"/>
          </a:xfrm>
          <a:prstGeom prst="rect">
            <a:avLst/>
          </a:prstGeom>
        </p:spPr>
      </p:pic>
      <p:sp>
        <p:nvSpPr>
          <p:cNvPr id="6" name="TextBox 5"/>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Tones</a:t>
            </a:r>
          </a:p>
        </p:txBody>
      </p:sp>
      <p:sp>
        <p:nvSpPr>
          <p:cNvPr id="7" name="TextBox 6"/>
          <p:cNvSpPr txBox="1"/>
          <p:nvPr/>
        </p:nvSpPr>
        <p:spPr>
          <a:xfrm>
            <a:off x="381000" y="762000"/>
            <a:ext cx="8229600" cy="4832092"/>
          </a:xfrm>
          <a:prstGeom prst="rect">
            <a:avLst/>
          </a:prstGeom>
          <a:noFill/>
        </p:spPr>
        <p:txBody>
          <a:bodyPr wrap="square" rtlCol="0">
            <a:spAutoFit/>
          </a:bodyPr>
          <a:lstStyle/>
          <a:p>
            <a:r>
              <a:rPr lang="en-US" sz="2000" dirty="0">
                <a:solidFill>
                  <a:schemeClr val="bg1"/>
                </a:solidFill>
              </a:rPr>
              <a:t>PL Tones are a way of limiting the squelch break of your radio while on a  common Analog frequency.  By enabling a PL tone,  the sending radio and the receiving radio will only break squelch for each others transmissions,  other non associated traffic will not be heard.</a:t>
            </a:r>
          </a:p>
          <a:p>
            <a:endParaRPr lang="en-US" sz="2000" dirty="0">
              <a:solidFill>
                <a:schemeClr val="bg1"/>
              </a:solidFill>
            </a:endParaRPr>
          </a:p>
          <a:p>
            <a:r>
              <a:rPr lang="en-US" sz="2000" dirty="0">
                <a:solidFill>
                  <a:schemeClr val="bg1"/>
                </a:solidFill>
              </a:rPr>
              <a:t>Aircraft on the same frequency that do not have tones enabled, WILL still hear your transmission in the clear.  Tones can be set up on both RX and TX frequencies.</a:t>
            </a:r>
          </a:p>
          <a:p>
            <a:endParaRPr lang="en-US" sz="2000" dirty="0">
              <a:solidFill>
                <a:schemeClr val="bg1"/>
              </a:solidFill>
            </a:endParaRPr>
          </a:p>
          <a:p>
            <a:r>
              <a:rPr lang="en-US" sz="2000" dirty="0">
                <a:solidFill>
                  <a:schemeClr val="bg1"/>
                </a:solidFill>
              </a:rPr>
              <a:t>You must ensure you set the proper tone code for your transmission to open the squelch of the other radio.</a:t>
            </a:r>
          </a:p>
          <a:p>
            <a:r>
              <a:rPr lang="en-US" sz="2000" dirty="0">
                <a:solidFill>
                  <a:schemeClr val="bg1"/>
                </a:solidFill>
              </a:rPr>
              <a:t>TPL – Tone Private Line  (PL Tone)also (CTSS)</a:t>
            </a:r>
          </a:p>
          <a:p>
            <a:r>
              <a:rPr lang="en-US" sz="2000" dirty="0">
                <a:solidFill>
                  <a:schemeClr val="bg1"/>
                </a:solidFill>
              </a:rPr>
              <a:t>DPL – Digital Private Line  (DPL TONE)</a:t>
            </a:r>
          </a:p>
          <a:p>
            <a:endParaRPr lang="en-US" sz="2400" dirty="0">
              <a:solidFill>
                <a:schemeClr val="bg1"/>
              </a:solidFill>
            </a:endParaRPr>
          </a:p>
          <a:p>
            <a:endParaRPr lang="en-US" sz="2400" dirty="0">
              <a:solidFill>
                <a:schemeClr val="bg1"/>
              </a:solidFill>
            </a:endParaRPr>
          </a:p>
        </p:txBody>
      </p:sp>
      <p:sp>
        <p:nvSpPr>
          <p:cNvPr id="2" name="TextBox 1"/>
          <p:cNvSpPr txBox="1"/>
          <p:nvPr/>
        </p:nvSpPr>
        <p:spPr>
          <a:xfrm>
            <a:off x="1173464" y="1078468"/>
            <a:ext cx="184731" cy="369332"/>
          </a:xfrm>
          <a:prstGeom prst="rect">
            <a:avLst/>
          </a:prstGeom>
          <a:noFill/>
        </p:spPr>
        <p:txBody>
          <a:bodyPr wrap="none" rtlCol="0">
            <a:spAutoFit/>
          </a:bodyPr>
          <a:lstStyle/>
          <a:p>
            <a:endParaRPr lang="en-US" dirty="0">
              <a:solidFill>
                <a:schemeClr val="bg1"/>
              </a:solidFill>
            </a:endParaRPr>
          </a:p>
        </p:txBody>
      </p:sp>
      <p:pic>
        <p:nvPicPr>
          <p:cNvPr id="8" name="Picture 7">
            <a:extLst>
              <a:ext uri="{FF2B5EF4-FFF2-40B4-BE49-F238E27FC236}">
                <a16:creationId xmlns:a16="http://schemas.microsoft.com/office/drawing/2014/main" id="{CF00CC2E-FBCF-40A3-BFA2-161200549476}"/>
              </a:ext>
            </a:extLst>
          </p:cNvPr>
          <p:cNvPicPr>
            <a:picLocks noChangeAspect="1"/>
          </p:cNvPicPr>
          <p:nvPr/>
        </p:nvPicPr>
        <p:blipFill>
          <a:blip r:embed="rId3"/>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2272089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41041" y="2234177"/>
            <a:ext cx="1367527" cy="100596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066959" y="533400"/>
            <a:ext cx="975705" cy="165444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4194827" y="4771995"/>
            <a:ext cx="1827965" cy="456535"/>
          </a:xfrm>
          <a:prstGeom prst="rect">
            <a:avLst/>
          </a:prstGeom>
        </p:spPr>
        <p:txBody>
          <a:bodyPr vert="horz" wrap="square" lIns="0" tIns="12700" rIns="0" bIns="0" rtlCol="0">
            <a:spAutoFit/>
          </a:bodyPr>
          <a:lstStyle/>
          <a:p>
            <a:pPr marL="12700">
              <a:lnSpc>
                <a:spcPct val="100000"/>
              </a:lnSpc>
              <a:spcBef>
                <a:spcPts val="100"/>
              </a:spcBef>
            </a:pPr>
            <a:r>
              <a:rPr lang="en-US" sz="1400" b="1" spc="-5" dirty="0">
                <a:solidFill>
                  <a:schemeClr val="bg1">
                    <a:lumMod val="95000"/>
                  </a:schemeClr>
                </a:solidFill>
                <a:latin typeface="Tahoma"/>
                <a:cs typeface="Tahoma"/>
              </a:rPr>
              <a:t>White Channel</a:t>
            </a:r>
          </a:p>
          <a:p>
            <a:pPr marL="12700">
              <a:lnSpc>
                <a:spcPct val="100000"/>
              </a:lnSpc>
              <a:spcBef>
                <a:spcPts val="100"/>
              </a:spcBef>
            </a:pPr>
            <a:r>
              <a:rPr sz="1400" spc="-5" dirty="0">
                <a:solidFill>
                  <a:schemeClr val="bg1">
                    <a:lumMod val="95000"/>
                  </a:schemeClr>
                </a:solidFill>
                <a:latin typeface="Tahoma"/>
                <a:cs typeface="Tahoma"/>
              </a:rPr>
              <a:t>Rx </a:t>
            </a:r>
            <a:r>
              <a:rPr sz="1400" dirty="0">
                <a:solidFill>
                  <a:schemeClr val="bg1">
                    <a:lumMod val="95000"/>
                  </a:schemeClr>
                </a:solidFill>
                <a:latin typeface="Tahoma"/>
                <a:cs typeface="Tahoma"/>
              </a:rPr>
              <a:t>=</a:t>
            </a:r>
            <a:r>
              <a:rPr sz="1400" spc="-75" dirty="0">
                <a:solidFill>
                  <a:schemeClr val="bg1">
                    <a:lumMod val="95000"/>
                  </a:schemeClr>
                </a:solidFill>
                <a:latin typeface="Tahoma"/>
                <a:cs typeface="Tahoma"/>
              </a:rPr>
              <a:t> </a:t>
            </a:r>
            <a:r>
              <a:rPr lang="en-US" sz="1400" spc="5" dirty="0">
                <a:solidFill>
                  <a:schemeClr val="bg1">
                    <a:lumMod val="95000"/>
                  </a:schemeClr>
                </a:solidFill>
                <a:latin typeface="Tahoma"/>
                <a:cs typeface="Tahoma"/>
              </a:rPr>
              <a:t>154.250 </a:t>
            </a:r>
          </a:p>
        </p:txBody>
      </p:sp>
      <p:sp>
        <p:nvSpPr>
          <p:cNvPr id="12" name="object 12"/>
          <p:cNvSpPr txBox="1"/>
          <p:nvPr/>
        </p:nvSpPr>
        <p:spPr>
          <a:xfrm>
            <a:off x="4167126" y="5203492"/>
            <a:ext cx="1404440"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chemeClr val="bg1">
                    <a:lumMod val="95000"/>
                  </a:schemeClr>
                </a:solidFill>
                <a:latin typeface="Tahoma"/>
                <a:cs typeface="Tahoma"/>
              </a:rPr>
              <a:t>Tx =</a:t>
            </a:r>
            <a:r>
              <a:rPr sz="1400" spc="-114" dirty="0">
                <a:solidFill>
                  <a:schemeClr val="bg1">
                    <a:lumMod val="95000"/>
                  </a:schemeClr>
                </a:solidFill>
                <a:latin typeface="Tahoma"/>
                <a:cs typeface="Tahoma"/>
              </a:rPr>
              <a:t> </a:t>
            </a:r>
            <a:r>
              <a:rPr lang="en-US" sz="1400" spc="-114" dirty="0">
                <a:solidFill>
                  <a:schemeClr val="bg1">
                    <a:lumMod val="95000"/>
                  </a:schemeClr>
                </a:solidFill>
                <a:latin typeface="Tahoma"/>
                <a:cs typeface="Tahoma"/>
              </a:rPr>
              <a:t>136.00</a:t>
            </a:r>
            <a:r>
              <a:rPr lang="en-US" sz="1400" dirty="0">
                <a:solidFill>
                  <a:schemeClr val="bg1">
                    <a:lumMod val="95000"/>
                  </a:schemeClr>
                </a:solidFill>
                <a:latin typeface="Tahoma"/>
                <a:cs typeface="Tahoma"/>
              </a:rPr>
              <a:t>  </a:t>
            </a:r>
          </a:p>
        </p:txBody>
      </p:sp>
      <p:sp>
        <p:nvSpPr>
          <p:cNvPr id="13" name="object 13"/>
          <p:cNvSpPr txBox="1"/>
          <p:nvPr/>
        </p:nvSpPr>
        <p:spPr>
          <a:xfrm>
            <a:off x="173845" y="3443713"/>
            <a:ext cx="1673138"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chemeClr val="bg1">
                    <a:lumMod val="95000"/>
                  </a:schemeClr>
                </a:solidFill>
                <a:latin typeface="Tahoma"/>
                <a:cs typeface="Tahoma"/>
              </a:rPr>
              <a:t>White Channel</a:t>
            </a:r>
            <a:endParaRPr sz="1400" dirty="0">
              <a:solidFill>
                <a:schemeClr val="bg1">
                  <a:lumMod val="95000"/>
                </a:schemeClr>
              </a:solidFill>
              <a:latin typeface="Tahoma"/>
              <a:cs typeface="Tahoma"/>
            </a:endParaRPr>
          </a:p>
          <a:p>
            <a:pPr algn="ctr">
              <a:lnSpc>
                <a:spcPct val="100000"/>
              </a:lnSpc>
            </a:pPr>
            <a:r>
              <a:rPr sz="1400" spc="-5" dirty="0">
                <a:solidFill>
                  <a:schemeClr val="bg1">
                    <a:lumMod val="95000"/>
                  </a:schemeClr>
                </a:solidFill>
                <a:latin typeface="Tahoma"/>
                <a:cs typeface="Tahoma"/>
              </a:rPr>
              <a:t>Rx </a:t>
            </a:r>
            <a:r>
              <a:rPr sz="1400" dirty="0">
                <a:solidFill>
                  <a:schemeClr val="bg1">
                    <a:lumMod val="95000"/>
                  </a:schemeClr>
                </a:solidFill>
                <a:latin typeface="Tahoma"/>
                <a:cs typeface="Tahoma"/>
              </a:rPr>
              <a:t>= </a:t>
            </a:r>
            <a:r>
              <a:rPr lang="en-US" sz="1400" dirty="0">
                <a:solidFill>
                  <a:schemeClr val="bg1">
                    <a:lumMod val="95000"/>
                  </a:schemeClr>
                </a:solidFill>
                <a:latin typeface="Tahoma"/>
                <a:cs typeface="Tahoma"/>
              </a:rPr>
              <a:t>136.00 </a:t>
            </a:r>
          </a:p>
          <a:p>
            <a:pPr algn="ctr">
              <a:lnSpc>
                <a:spcPct val="100000"/>
              </a:lnSpc>
            </a:pPr>
            <a:r>
              <a:rPr sz="1400" dirty="0">
                <a:solidFill>
                  <a:schemeClr val="bg1">
                    <a:lumMod val="95000"/>
                  </a:schemeClr>
                </a:solidFill>
                <a:latin typeface="Tahoma"/>
                <a:cs typeface="Tahoma"/>
              </a:rPr>
              <a:t>Tx =</a:t>
            </a:r>
            <a:r>
              <a:rPr sz="1400" spc="-135" dirty="0">
                <a:solidFill>
                  <a:schemeClr val="bg1">
                    <a:lumMod val="95000"/>
                  </a:schemeClr>
                </a:solidFill>
                <a:latin typeface="Tahoma"/>
                <a:cs typeface="Tahoma"/>
              </a:rPr>
              <a:t> </a:t>
            </a:r>
            <a:r>
              <a:rPr lang="en-US" sz="1400" spc="5" dirty="0">
                <a:solidFill>
                  <a:schemeClr val="bg1">
                    <a:lumMod val="95000"/>
                  </a:schemeClr>
                </a:solidFill>
                <a:latin typeface="Tahoma"/>
                <a:cs typeface="Tahoma"/>
              </a:rPr>
              <a:t>154.250</a:t>
            </a:r>
            <a:endParaRPr sz="1400" dirty="0">
              <a:solidFill>
                <a:schemeClr val="bg1">
                  <a:lumMod val="95000"/>
                </a:schemeClr>
              </a:solidFill>
              <a:latin typeface="Tahoma"/>
              <a:cs typeface="Tahoma"/>
            </a:endParaRPr>
          </a:p>
        </p:txBody>
      </p:sp>
      <p:cxnSp>
        <p:nvCxnSpPr>
          <p:cNvPr id="3" name="Straight Arrow Connector 2">
            <a:extLst>
              <a:ext uri="{FF2B5EF4-FFF2-40B4-BE49-F238E27FC236}">
                <a16:creationId xmlns:a16="http://schemas.microsoft.com/office/drawing/2014/main" id="{42A16198-CB7C-4F89-B0F2-09AE24FCB43C}"/>
              </a:ext>
            </a:extLst>
          </p:cNvPr>
          <p:cNvCxnSpPr>
            <a:cxnSpLocks/>
          </p:cNvCxnSpPr>
          <p:nvPr/>
        </p:nvCxnSpPr>
        <p:spPr>
          <a:xfrm flipV="1">
            <a:off x="1786199" y="1613554"/>
            <a:ext cx="1227060" cy="954501"/>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4"/>
          <a:stretch>
            <a:fillRect/>
          </a:stretch>
        </p:blipFill>
        <p:spPr>
          <a:xfrm>
            <a:off x="6178052" y="1803684"/>
            <a:ext cx="481626" cy="798645"/>
          </a:xfrm>
          <a:prstGeom prst="rect">
            <a:avLst/>
          </a:prstGeom>
        </p:spPr>
      </p:pic>
      <p:sp>
        <p:nvSpPr>
          <p:cNvPr id="21" name="object 13">
            <a:extLst>
              <a:ext uri="{FF2B5EF4-FFF2-40B4-BE49-F238E27FC236}">
                <a16:creationId xmlns:a16="http://schemas.microsoft.com/office/drawing/2014/main" id="{E14DC158-5405-4E20-A1CD-D1B8226272B6}"/>
              </a:ext>
            </a:extLst>
          </p:cNvPr>
          <p:cNvSpPr txBox="1"/>
          <p:nvPr/>
        </p:nvSpPr>
        <p:spPr>
          <a:xfrm>
            <a:off x="6818439" y="1763684"/>
            <a:ext cx="1405926"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chemeClr val="bg1">
                    <a:lumMod val="95000"/>
                  </a:schemeClr>
                </a:solidFill>
                <a:latin typeface="Tahoma"/>
                <a:cs typeface="Tahoma"/>
              </a:rPr>
              <a:t>White Channel</a:t>
            </a:r>
            <a:endParaRPr sz="1400" dirty="0">
              <a:solidFill>
                <a:schemeClr val="bg1">
                  <a:lumMod val="95000"/>
                </a:schemeClr>
              </a:solidFill>
              <a:latin typeface="Tahoma"/>
              <a:cs typeface="Tahoma"/>
            </a:endParaRPr>
          </a:p>
          <a:p>
            <a:pPr algn="ctr">
              <a:lnSpc>
                <a:spcPct val="100000"/>
              </a:lnSpc>
            </a:pPr>
            <a:r>
              <a:rPr sz="1400" spc="-5" dirty="0">
                <a:solidFill>
                  <a:schemeClr val="bg1">
                    <a:lumMod val="95000"/>
                  </a:schemeClr>
                </a:solidFill>
                <a:latin typeface="Tahoma"/>
                <a:cs typeface="Tahoma"/>
              </a:rPr>
              <a:t>Rx </a:t>
            </a:r>
            <a:r>
              <a:rPr sz="1400" dirty="0">
                <a:solidFill>
                  <a:schemeClr val="bg1">
                    <a:lumMod val="95000"/>
                  </a:schemeClr>
                </a:solidFill>
                <a:latin typeface="Tahoma"/>
                <a:cs typeface="Tahoma"/>
              </a:rPr>
              <a:t>= </a:t>
            </a:r>
            <a:r>
              <a:rPr lang="en-US" sz="1400" dirty="0">
                <a:solidFill>
                  <a:schemeClr val="bg1">
                    <a:lumMod val="95000"/>
                  </a:schemeClr>
                </a:solidFill>
                <a:latin typeface="Tahoma"/>
                <a:cs typeface="Tahoma"/>
              </a:rPr>
              <a:t>136.00</a:t>
            </a:r>
          </a:p>
          <a:p>
            <a:pPr algn="ctr">
              <a:lnSpc>
                <a:spcPct val="100000"/>
              </a:lnSpc>
            </a:pPr>
            <a:r>
              <a:rPr sz="1400" dirty="0">
                <a:solidFill>
                  <a:schemeClr val="bg1">
                    <a:lumMod val="95000"/>
                  </a:schemeClr>
                </a:solidFill>
                <a:latin typeface="Tahoma"/>
                <a:cs typeface="Tahoma"/>
              </a:rPr>
              <a:t>Tx =</a:t>
            </a:r>
            <a:r>
              <a:rPr sz="1400" spc="-135" dirty="0">
                <a:solidFill>
                  <a:schemeClr val="bg1">
                    <a:lumMod val="95000"/>
                  </a:schemeClr>
                </a:solidFill>
                <a:latin typeface="Tahoma"/>
                <a:cs typeface="Tahoma"/>
              </a:rPr>
              <a:t> </a:t>
            </a:r>
            <a:r>
              <a:rPr lang="en-US" sz="1400" spc="5" dirty="0">
                <a:solidFill>
                  <a:schemeClr val="bg1">
                    <a:lumMod val="95000"/>
                  </a:schemeClr>
                </a:solidFill>
                <a:latin typeface="Tahoma"/>
                <a:cs typeface="Tahoma"/>
              </a:rPr>
              <a:t>154.250</a:t>
            </a:r>
          </a:p>
        </p:txBody>
      </p:sp>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4145792" y="1569022"/>
            <a:ext cx="1877237" cy="484713"/>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64430AE-6D06-495F-BF78-482FA4489797}"/>
              </a:ext>
            </a:extLst>
          </p:cNvPr>
          <p:cNvPicPr>
            <a:picLocks noChangeAspect="1"/>
          </p:cNvPicPr>
          <p:nvPr/>
        </p:nvPicPr>
        <p:blipFill>
          <a:blip r:embed="rId5"/>
          <a:stretch>
            <a:fillRect/>
          </a:stretch>
        </p:blipFill>
        <p:spPr>
          <a:xfrm>
            <a:off x="3059487" y="4064243"/>
            <a:ext cx="975705" cy="1658697"/>
          </a:xfrm>
          <a:prstGeom prst="rect">
            <a:avLst/>
          </a:prstGeom>
        </p:spPr>
      </p:pic>
      <p:cxnSp>
        <p:nvCxnSpPr>
          <p:cNvPr id="25" name="Straight Arrow Connector 24">
            <a:extLst>
              <a:ext uri="{FF2B5EF4-FFF2-40B4-BE49-F238E27FC236}">
                <a16:creationId xmlns:a16="http://schemas.microsoft.com/office/drawing/2014/main" id="{CA7BFE0A-3EBD-441B-A4B9-3E6134192076}"/>
              </a:ext>
            </a:extLst>
          </p:cNvPr>
          <p:cNvCxnSpPr>
            <a:cxnSpLocks/>
          </p:cNvCxnSpPr>
          <p:nvPr/>
        </p:nvCxnSpPr>
        <p:spPr>
          <a:xfrm>
            <a:off x="1846735" y="2996754"/>
            <a:ext cx="1080818" cy="1148558"/>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bject 13">
            <a:extLst>
              <a:ext uri="{FF2B5EF4-FFF2-40B4-BE49-F238E27FC236}">
                <a16:creationId xmlns:a16="http://schemas.microsoft.com/office/drawing/2014/main" id="{78C95BD2-5F4E-4DEC-9D5F-0D88759499B6}"/>
              </a:ext>
            </a:extLst>
          </p:cNvPr>
          <p:cNvSpPr txBox="1"/>
          <p:nvPr/>
        </p:nvSpPr>
        <p:spPr>
          <a:xfrm>
            <a:off x="3050793" y="2268043"/>
            <a:ext cx="1589913"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chemeClr val="bg1">
                    <a:lumMod val="95000"/>
                  </a:schemeClr>
                </a:solidFill>
                <a:latin typeface="Tahoma"/>
                <a:cs typeface="Tahoma"/>
              </a:rPr>
              <a:t>White Channel</a:t>
            </a:r>
            <a:endParaRPr sz="1400" dirty="0">
              <a:solidFill>
                <a:schemeClr val="bg1">
                  <a:lumMod val="95000"/>
                </a:schemeClr>
              </a:solidFill>
              <a:latin typeface="Tahoma"/>
              <a:cs typeface="Tahoma"/>
            </a:endParaRPr>
          </a:p>
          <a:p>
            <a:pPr algn="ctr">
              <a:lnSpc>
                <a:spcPct val="100000"/>
              </a:lnSpc>
            </a:pPr>
            <a:r>
              <a:rPr sz="1400" spc="-5" dirty="0">
                <a:solidFill>
                  <a:schemeClr val="bg1">
                    <a:lumMod val="95000"/>
                  </a:schemeClr>
                </a:solidFill>
                <a:latin typeface="Tahoma"/>
                <a:cs typeface="Tahoma"/>
              </a:rPr>
              <a:t>Rx </a:t>
            </a:r>
            <a:r>
              <a:rPr sz="1400" dirty="0">
                <a:solidFill>
                  <a:schemeClr val="bg1">
                    <a:lumMod val="95000"/>
                  </a:schemeClr>
                </a:solidFill>
                <a:latin typeface="Tahoma"/>
                <a:cs typeface="Tahoma"/>
              </a:rPr>
              <a:t>= </a:t>
            </a:r>
            <a:r>
              <a:rPr lang="en-US" sz="1400" dirty="0">
                <a:solidFill>
                  <a:schemeClr val="bg1">
                    <a:lumMod val="95000"/>
                  </a:schemeClr>
                </a:solidFill>
                <a:latin typeface="Tahoma"/>
                <a:cs typeface="Tahoma"/>
              </a:rPr>
              <a:t>154.250</a:t>
            </a:r>
          </a:p>
          <a:p>
            <a:pPr algn="ctr">
              <a:lnSpc>
                <a:spcPct val="100000"/>
              </a:lnSpc>
            </a:pPr>
            <a:r>
              <a:rPr sz="1400" dirty="0">
                <a:solidFill>
                  <a:schemeClr val="bg1">
                    <a:lumMod val="95000"/>
                  </a:schemeClr>
                </a:solidFill>
                <a:latin typeface="Tahoma"/>
                <a:cs typeface="Tahoma"/>
              </a:rPr>
              <a:t>Tx =</a:t>
            </a:r>
            <a:r>
              <a:rPr sz="1400" spc="-135" dirty="0">
                <a:solidFill>
                  <a:schemeClr val="bg1">
                    <a:lumMod val="95000"/>
                  </a:schemeClr>
                </a:solidFill>
                <a:latin typeface="Tahoma"/>
                <a:cs typeface="Tahoma"/>
              </a:rPr>
              <a:t> </a:t>
            </a:r>
            <a:r>
              <a:rPr lang="en-US" sz="1400" spc="5" dirty="0">
                <a:solidFill>
                  <a:schemeClr val="bg1">
                    <a:lumMod val="95000"/>
                  </a:schemeClr>
                </a:solidFill>
                <a:latin typeface="Tahoma"/>
                <a:cs typeface="Tahoma"/>
              </a:rPr>
              <a:t>136.00</a:t>
            </a:r>
          </a:p>
        </p:txBody>
      </p:sp>
      <p:sp>
        <p:nvSpPr>
          <p:cNvPr id="6" name="TextBox 5">
            <a:extLst>
              <a:ext uri="{FF2B5EF4-FFF2-40B4-BE49-F238E27FC236}">
                <a16:creationId xmlns:a16="http://schemas.microsoft.com/office/drawing/2014/main" id="{E46ECC3C-1B1C-482E-8E67-2A92E12A6CAC}"/>
              </a:ext>
            </a:extLst>
          </p:cNvPr>
          <p:cNvSpPr txBox="1"/>
          <p:nvPr/>
        </p:nvSpPr>
        <p:spPr>
          <a:xfrm>
            <a:off x="5262888" y="288496"/>
            <a:ext cx="3865872" cy="954107"/>
          </a:xfrm>
          <a:prstGeom prst="rect">
            <a:avLst/>
          </a:prstGeom>
          <a:noFill/>
        </p:spPr>
        <p:txBody>
          <a:bodyPr wrap="square" rtlCol="0">
            <a:spAutoFit/>
          </a:bodyPr>
          <a:lstStyle/>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When no (PL, CTCSS, Sub Audible) tone is present, this is known as CSQ  (carrier or open squelch). All traffic passes and will open squelch.  EVERYBODY HEARS</a:t>
            </a:r>
          </a:p>
        </p:txBody>
      </p:sp>
      <p:pic>
        <p:nvPicPr>
          <p:cNvPr id="24" name="Picture 23">
            <a:extLst>
              <a:ext uri="{FF2B5EF4-FFF2-40B4-BE49-F238E27FC236}">
                <a16:creationId xmlns:a16="http://schemas.microsoft.com/office/drawing/2014/main" id="{E2008323-BC17-4250-B7DE-B9DCC61E92DF}"/>
              </a:ext>
            </a:extLst>
          </p:cNvPr>
          <p:cNvPicPr>
            <a:picLocks noChangeAspect="1"/>
          </p:cNvPicPr>
          <p:nvPr/>
        </p:nvPicPr>
        <p:blipFill>
          <a:blip r:embed="rId4"/>
          <a:stretch>
            <a:fillRect/>
          </a:stretch>
        </p:blipFill>
        <p:spPr>
          <a:xfrm>
            <a:off x="6214570" y="4064243"/>
            <a:ext cx="481626" cy="690390"/>
          </a:xfrm>
          <a:prstGeom prst="rect">
            <a:avLst/>
          </a:prstGeom>
        </p:spPr>
      </p:pic>
      <p:sp>
        <p:nvSpPr>
          <p:cNvPr id="26" name="object 13">
            <a:extLst>
              <a:ext uri="{FF2B5EF4-FFF2-40B4-BE49-F238E27FC236}">
                <a16:creationId xmlns:a16="http://schemas.microsoft.com/office/drawing/2014/main" id="{24E19749-6623-4A24-8735-5B350A62DEE5}"/>
              </a:ext>
            </a:extLst>
          </p:cNvPr>
          <p:cNvSpPr txBox="1"/>
          <p:nvPr/>
        </p:nvSpPr>
        <p:spPr>
          <a:xfrm>
            <a:off x="6696196" y="4533755"/>
            <a:ext cx="1405926"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chemeClr val="bg1">
                    <a:lumMod val="95000"/>
                  </a:schemeClr>
                </a:solidFill>
                <a:latin typeface="Tahoma"/>
                <a:cs typeface="Tahoma"/>
              </a:rPr>
              <a:t>White Channel</a:t>
            </a:r>
            <a:endParaRPr sz="1400" dirty="0">
              <a:solidFill>
                <a:schemeClr val="bg1">
                  <a:lumMod val="95000"/>
                </a:schemeClr>
              </a:solidFill>
              <a:latin typeface="Tahoma"/>
              <a:cs typeface="Tahoma"/>
            </a:endParaRPr>
          </a:p>
          <a:p>
            <a:pPr algn="ctr">
              <a:lnSpc>
                <a:spcPct val="100000"/>
              </a:lnSpc>
            </a:pPr>
            <a:r>
              <a:rPr sz="1400" spc="-5" dirty="0">
                <a:solidFill>
                  <a:schemeClr val="bg1">
                    <a:lumMod val="95000"/>
                  </a:schemeClr>
                </a:solidFill>
                <a:latin typeface="Tahoma"/>
                <a:cs typeface="Tahoma"/>
              </a:rPr>
              <a:t>Rx </a:t>
            </a:r>
            <a:r>
              <a:rPr sz="1400" dirty="0">
                <a:solidFill>
                  <a:schemeClr val="bg1">
                    <a:lumMod val="95000"/>
                  </a:schemeClr>
                </a:solidFill>
                <a:latin typeface="Tahoma"/>
                <a:cs typeface="Tahoma"/>
              </a:rPr>
              <a:t>= </a:t>
            </a:r>
            <a:r>
              <a:rPr lang="en-US" sz="1400" dirty="0">
                <a:solidFill>
                  <a:schemeClr val="bg1">
                    <a:lumMod val="95000"/>
                  </a:schemeClr>
                </a:solidFill>
                <a:latin typeface="Tahoma"/>
                <a:cs typeface="Tahoma"/>
              </a:rPr>
              <a:t>136.00</a:t>
            </a:r>
          </a:p>
          <a:p>
            <a:pPr algn="ctr">
              <a:lnSpc>
                <a:spcPct val="100000"/>
              </a:lnSpc>
            </a:pPr>
            <a:r>
              <a:rPr sz="1400" dirty="0">
                <a:solidFill>
                  <a:schemeClr val="bg1">
                    <a:lumMod val="95000"/>
                  </a:schemeClr>
                </a:solidFill>
                <a:latin typeface="Tahoma"/>
                <a:cs typeface="Tahoma"/>
              </a:rPr>
              <a:t>Tx =</a:t>
            </a:r>
            <a:r>
              <a:rPr sz="1400" spc="-135" dirty="0">
                <a:solidFill>
                  <a:schemeClr val="bg1">
                    <a:lumMod val="95000"/>
                  </a:schemeClr>
                </a:solidFill>
                <a:latin typeface="Tahoma"/>
                <a:cs typeface="Tahoma"/>
              </a:rPr>
              <a:t> </a:t>
            </a:r>
            <a:r>
              <a:rPr lang="en-US" sz="1400" spc="5" dirty="0">
                <a:solidFill>
                  <a:schemeClr val="bg1">
                    <a:lumMod val="95000"/>
                  </a:schemeClr>
                </a:solidFill>
                <a:latin typeface="Tahoma"/>
                <a:cs typeface="Tahoma"/>
              </a:rPr>
              <a:t>154.250</a:t>
            </a:r>
          </a:p>
        </p:txBody>
      </p:sp>
      <p:cxnSp>
        <p:nvCxnSpPr>
          <p:cNvPr id="28" name="Straight Arrow Connector 27">
            <a:extLst>
              <a:ext uri="{FF2B5EF4-FFF2-40B4-BE49-F238E27FC236}">
                <a16:creationId xmlns:a16="http://schemas.microsoft.com/office/drawing/2014/main" id="{0047E98C-848A-4034-89D4-B846C320C4DE}"/>
              </a:ext>
            </a:extLst>
          </p:cNvPr>
          <p:cNvCxnSpPr>
            <a:cxnSpLocks/>
          </p:cNvCxnSpPr>
          <p:nvPr/>
        </p:nvCxnSpPr>
        <p:spPr>
          <a:xfrm flipV="1">
            <a:off x="4195064" y="4315057"/>
            <a:ext cx="1827965" cy="23531"/>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0E376B4-1A2F-4FF3-BCC8-5B4E994F472B}"/>
              </a:ext>
            </a:extLst>
          </p:cNvPr>
          <p:cNvPicPr>
            <a:picLocks noChangeAspect="1"/>
          </p:cNvPicPr>
          <p:nvPr/>
        </p:nvPicPr>
        <p:blipFill>
          <a:blip r:embed="rId6"/>
          <a:stretch>
            <a:fillRect/>
          </a:stretch>
        </p:blipFill>
        <p:spPr>
          <a:xfrm>
            <a:off x="0" y="6089904"/>
            <a:ext cx="9144000" cy="768096"/>
          </a:xfrm>
          <a:prstGeom prst="rect">
            <a:avLst/>
          </a:prstGeom>
        </p:spPr>
      </p:pic>
      <p:sp>
        <p:nvSpPr>
          <p:cNvPr id="31" name="TextBox 30">
            <a:extLst>
              <a:ext uri="{FF2B5EF4-FFF2-40B4-BE49-F238E27FC236}">
                <a16:creationId xmlns:a16="http://schemas.microsoft.com/office/drawing/2014/main" id="{2F50E945-D490-4762-A5A7-CF3607162B09}"/>
              </a:ext>
            </a:extLst>
          </p:cNvPr>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Tones</a:t>
            </a:r>
          </a:p>
        </p:txBody>
      </p:sp>
      <p:pic>
        <p:nvPicPr>
          <p:cNvPr id="23" name="Picture 22">
            <a:extLst>
              <a:ext uri="{FF2B5EF4-FFF2-40B4-BE49-F238E27FC236}">
                <a16:creationId xmlns:a16="http://schemas.microsoft.com/office/drawing/2014/main" id="{ECFC4A43-4EA4-41D2-B479-F3F6E8D93C50}"/>
              </a:ext>
            </a:extLst>
          </p:cNvPr>
          <p:cNvPicPr>
            <a:picLocks noChangeAspect="1"/>
          </p:cNvPicPr>
          <p:nvPr/>
        </p:nvPicPr>
        <p:blipFill>
          <a:blip r:embed="rId7"/>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202785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47756-F9D4-46AB-88A2-57775030F7A0}"/>
              </a:ext>
            </a:extLst>
          </p:cNvPr>
          <p:cNvPicPr>
            <a:picLocks noChangeAspect="1"/>
          </p:cNvPicPr>
          <p:nvPr/>
        </p:nvPicPr>
        <p:blipFill>
          <a:blip r:embed="rId2"/>
          <a:stretch>
            <a:fillRect/>
          </a:stretch>
        </p:blipFill>
        <p:spPr>
          <a:xfrm>
            <a:off x="0" y="6044113"/>
            <a:ext cx="9144000" cy="813887"/>
          </a:xfrm>
          <a:prstGeom prst="rect">
            <a:avLst/>
          </a:prstGeom>
        </p:spPr>
      </p:pic>
      <p:sp>
        <p:nvSpPr>
          <p:cNvPr id="6" name="TextBox 5"/>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Tones</a:t>
            </a:r>
          </a:p>
        </p:txBody>
      </p:sp>
      <p:sp>
        <p:nvSpPr>
          <p:cNvPr id="2" name="TextBox 1"/>
          <p:cNvSpPr txBox="1"/>
          <p:nvPr/>
        </p:nvSpPr>
        <p:spPr>
          <a:xfrm>
            <a:off x="1173464" y="1078468"/>
            <a:ext cx="184731" cy="369332"/>
          </a:xfrm>
          <a:prstGeom prst="rect">
            <a:avLst/>
          </a:prstGeom>
          <a:noFill/>
        </p:spPr>
        <p:txBody>
          <a:bodyPr wrap="none" rtlCol="0">
            <a:spAutoFit/>
          </a:bodyPr>
          <a:lstStyle/>
          <a:p>
            <a:endParaRPr lang="en-US" dirty="0">
              <a:solidFill>
                <a:schemeClr val="bg1"/>
              </a:solidFill>
            </a:endParaRPr>
          </a:p>
        </p:txBody>
      </p:sp>
      <p:pic>
        <p:nvPicPr>
          <p:cNvPr id="8" name="Picture 7">
            <a:extLst>
              <a:ext uri="{FF2B5EF4-FFF2-40B4-BE49-F238E27FC236}">
                <a16:creationId xmlns:a16="http://schemas.microsoft.com/office/drawing/2014/main" id="{CF00CC2E-FBCF-40A3-BFA2-161200549476}"/>
              </a:ext>
            </a:extLst>
          </p:cNvPr>
          <p:cNvPicPr>
            <a:picLocks noChangeAspect="1"/>
          </p:cNvPicPr>
          <p:nvPr/>
        </p:nvPicPr>
        <p:blipFill>
          <a:blip r:embed="rId3"/>
          <a:stretch>
            <a:fillRect/>
          </a:stretch>
        </p:blipFill>
        <p:spPr>
          <a:xfrm>
            <a:off x="7680833" y="6044113"/>
            <a:ext cx="1463167" cy="813887"/>
          </a:xfrm>
          <a:prstGeom prst="rect">
            <a:avLst/>
          </a:prstGeom>
        </p:spPr>
      </p:pic>
      <p:sp>
        <p:nvSpPr>
          <p:cNvPr id="9" name="Rectangle: Diagonal Corners Snipped 8">
            <a:extLst>
              <a:ext uri="{FF2B5EF4-FFF2-40B4-BE49-F238E27FC236}">
                <a16:creationId xmlns:a16="http://schemas.microsoft.com/office/drawing/2014/main" id="{A003D49D-5DD0-4D5A-AE7F-9E0A3BD27CF9}"/>
              </a:ext>
            </a:extLst>
          </p:cNvPr>
          <p:cNvSpPr/>
          <p:nvPr/>
        </p:nvSpPr>
        <p:spPr>
          <a:xfrm>
            <a:off x="1676400" y="1562099"/>
            <a:ext cx="6400800" cy="373380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415EC5-9A54-41D9-A44C-D896D0E5A2A3}"/>
              </a:ext>
            </a:extLst>
          </p:cNvPr>
          <p:cNvPicPr>
            <a:picLocks noChangeAspect="1"/>
          </p:cNvPicPr>
          <p:nvPr/>
        </p:nvPicPr>
        <p:blipFill>
          <a:blip r:embed="rId4"/>
          <a:stretch>
            <a:fillRect/>
          </a:stretch>
        </p:blipFill>
        <p:spPr>
          <a:xfrm>
            <a:off x="2362200" y="1905000"/>
            <a:ext cx="442733" cy="749879"/>
          </a:xfrm>
          <a:prstGeom prst="rect">
            <a:avLst/>
          </a:prstGeom>
        </p:spPr>
      </p:pic>
      <p:pic>
        <p:nvPicPr>
          <p:cNvPr id="11" name="Picture 10">
            <a:extLst>
              <a:ext uri="{FF2B5EF4-FFF2-40B4-BE49-F238E27FC236}">
                <a16:creationId xmlns:a16="http://schemas.microsoft.com/office/drawing/2014/main" id="{41928E2F-0933-4AFE-8CE3-AFB015D0B859}"/>
              </a:ext>
            </a:extLst>
          </p:cNvPr>
          <p:cNvPicPr>
            <a:picLocks noChangeAspect="1"/>
          </p:cNvPicPr>
          <p:nvPr/>
        </p:nvPicPr>
        <p:blipFill>
          <a:blip r:embed="rId5"/>
          <a:stretch>
            <a:fillRect/>
          </a:stretch>
        </p:blipFill>
        <p:spPr>
          <a:xfrm>
            <a:off x="3810000" y="3581400"/>
            <a:ext cx="445047" cy="749873"/>
          </a:xfrm>
          <a:prstGeom prst="rect">
            <a:avLst/>
          </a:prstGeom>
        </p:spPr>
      </p:pic>
      <p:pic>
        <p:nvPicPr>
          <p:cNvPr id="13" name="Picture 12">
            <a:extLst>
              <a:ext uri="{FF2B5EF4-FFF2-40B4-BE49-F238E27FC236}">
                <a16:creationId xmlns:a16="http://schemas.microsoft.com/office/drawing/2014/main" id="{3745E291-E9B1-4724-9BB7-24741A6D83BE}"/>
              </a:ext>
            </a:extLst>
          </p:cNvPr>
          <p:cNvPicPr>
            <a:picLocks noChangeAspect="1"/>
          </p:cNvPicPr>
          <p:nvPr/>
        </p:nvPicPr>
        <p:blipFill>
          <a:blip r:embed="rId5"/>
          <a:stretch>
            <a:fillRect/>
          </a:stretch>
        </p:blipFill>
        <p:spPr>
          <a:xfrm>
            <a:off x="5850030" y="2133600"/>
            <a:ext cx="445047" cy="749873"/>
          </a:xfrm>
          <a:prstGeom prst="rect">
            <a:avLst/>
          </a:prstGeom>
        </p:spPr>
      </p:pic>
      <p:pic>
        <p:nvPicPr>
          <p:cNvPr id="14" name="Picture 13">
            <a:extLst>
              <a:ext uri="{FF2B5EF4-FFF2-40B4-BE49-F238E27FC236}">
                <a16:creationId xmlns:a16="http://schemas.microsoft.com/office/drawing/2014/main" id="{BC0A1FAD-64CC-4CA9-B24F-C781E74A2F46}"/>
              </a:ext>
            </a:extLst>
          </p:cNvPr>
          <p:cNvPicPr>
            <a:picLocks noChangeAspect="1"/>
          </p:cNvPicPr>
          <p:nvPr/>
        </p:nvPicPr>
        <p:blipFill>
          <a:blip r:embed="rId5"/>
          <a:stretch>
            <a:fillRect/>
          </a:stretch>
        </p:blipFill>
        <p:spPr>
          <a:xfrm>
            <a:off x="6934200" y="4191000"/>
            <a:ext cx="445047" cy="749873"/>
          </a:xfrm>
          <a:prstGeom prst="rect">
            <a:avLst/>
          </a:prstGeom>
        </p:spPr>
      </p:pic>
      <p:sp>
        <p:nvSpPr>
          <p:cNvPr id="15" name="object 13">
            <a:extLst>
              <a:ext uri="{FF2B5EF4-FFF2-40B4-BE49-F238E27FC236}">
                <a16:creationId xmlns:a16="http://schemas.microsoft.com/office/drawing/2014/main" id="{D4101E1D-D3AC-4918-ACA3-5981AF3B9B26}"/>
              </a:ext>
            </a:extLst>
          </p:cNvPr>
          <p:cNvSpPr txBox="1"/>
          <p:nvPr/>
        </p:nvSpPr>
        <p:spPr>
          <a:xfrm>
            <a:off x="3851153" y="2503608"/>
            <a:ext cx="1589913"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chemeClr val="bg1">
                    <a:lumMod val="50000"/>
                  </a:schemeClr>
                </a:solidFill>
                <a:latin typeface="Tahoma"/>
                <a:cs typeface="Tahoma"/>
              </a:rPr>
              <a:t>White Channel</a:t>
            </a:r>
            <a:endParaRPr sz="1400" dirty="0">
              <a:solidFill>
                <a:schemeClr val="bg1">
                  <a:lumMod val="50000"/>
                </a:schemeClr>
              </a:solidFill>
              <a:latin typeface="Tahoma"/>
              <a:cs typeface="Tahoma"/>
            </a:endParaRPr>
          </a:p>
          <a:p>
            <a:pPr algn="ctr">
              <a:lnSpc>
                <a:spcPct val="100000"/>
              </a:lnSpc>
            </a:pPr>
            <a:r>
              <a:rPr sz="1400" spc="-5" dirty="0">
                <a:solidFill>
                  <a:schemeClr val="bg1">
                    <a:lumMod val="50000"/>
                  </a:schemeClr>
                </a:solidFill>
                <a:latin typeface="Tahoma"/>
                <a:cs typeface="Tahoma"/>
              </a:rPr>
              <a:t>Rx </a:t>
            </a:r>
            <a:r>
              <a:rPr sz="1400" dirty="0">
                <a:solidFill>
                  <a:schemeClr val="bg1">
                    <a:lumMod val="50000"/>
                  </a:schemeClr>
                </a:solidFill>
                <a:latin typeface="Tahoma"/>
                <a:cs typeface="Tahoma"/>
              </a:rPr>
              <a:t>= </a:t>
            </a:r>
            <a:r>
              <a:rPr lang="en-US" sz="1400" dirty="0">
                <a:solidFill>
                  <a:schemeClr val="bg1">
                    <a:lumMod val="50000"/>
                  </a:schemeClr>
                </a:solidFill>
                <a:latin typeface="Tahoma"/>
                <a:cs typeface="Tahoma"/>
              </a:rPr>
              <a:t>154.250</a:t>
            </a:r>
          </a:p>
          <a:p>
            <a:pPr algn="ctr">
              <a:lnSpc>
                <a:spcPct val="100000"/>
              </a:lnSpc>
            </a:pPr>
            <a:r>
              <a:rPr sz="1400" dirty="0">
                <a:solidFill>
                  <a:schemeClr val="bg1">
                    <a:lumMod val="50000"/>
                  </a:schemeClr>
                </a:solidFill>
                <a:latin typeface="Tahoma"/>
                <a:cs typeface="Tahoma"/>
              </a:rPr>
              <a:t>Tx =</a:t>
            </a:r>
            <a:r>
              <a:rPr sz="1400" spc="-135" dirty="0">
                <a:solidFill>
                  <a:schemeClr val="bg1">
                    <a:lumMod val="50000"/>
                  </a:schemeClr>
                </a:solidFill>
                <a:latin typeface="Tahoma"/>
                <a:cs typeface="Tahoma"/>
              </a:rPr>
              <a:t> </a:t>
            </a:r>
            <a:r>
              <a:rPr lang="en-US" sz="1400" spc="5" dirty="0">
                <a:solidFill>
                  <a:schemeClr val="bg1">
                    <a:lumMod val="50000"/>
                  </a:schemeClr>
                </a:solidFill>
                <a:latin typeface="Tahoma"/>
                <a:cs typeface="Tahoma"/>
              </a:rPr>
              <a:t>136.00</a:t>
            </a:r>
          </a:p>
        </p:txBody>
      </p:sp>
      <p:sp>
        <p:nvSpPr>
          <p:cNvPr id="16" name="TextBox 15">
            <a:extLst>
              <a:ext uri="{FF2B5EF4-FFF2-40B4-BE49-F238E27FC236}">
                <a16:creationId xmlns:a16="http://schemas.microsoft.com/office/drawing/2014/main" id="{89142936-9AAD-4C44-A8BE-126EC3EE09F4}"/>
              </a:ext>
            </a:extLst>
          </p:cNvPr>
          <p:cNvSpPr txBox="1"/>
          <p:nvPr/>
        </p:nvSpPr>
        <p:spPr>
          <a:xfrm>
            <a:off x="1676400" y="629219"/>
            <a:ext cx="377956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 Croix County Sheriff  Radio System</a:t>
            </a:r>
          </a:p>
        </p:txBody>
      </p:sp>
    </p:spTree>
    <p:extLst>
      <p:ext uri="{BB962C8B-B14F-4D97-AF65-F5344CB8AC3E}">
        <p14:creationId xmlns:p14="http://schemas.microsoft.com/office/powerpoint/2010/main" val="3346019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721130" y="1081171"/>
            <a:ext cx="1105483" cy="781050"/>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440903" y="547672"/>
            <a:ext cx="642859" cy="1359127"/>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6134798" y="4536446"/>
            <a:ext cx="1827965" cy="456535"/>
          </a:xfrm>
          <a:prstGeom prst="rect">
            <a:avLst/>
          </a:prstGeom>
        </p:spPr>
        <p:txBody>
          <a:bodyPr vert="horz" wrap="square" lIns="0" tIns="12700" rIns="0" bIns="0" rtlCol="0">
            <a:spAutoFit/>
          </a:bodyPr>
          <a:lstStyle/>
          <a:p>
            <a:pPr marL="12700">
              <a:lnSpc>
                <a:spcPct val="100000"/>
              </a:lnSpc>
              <a:spcBef>
                <a:spcPts val="100"/>
              </a:spcBef>
            </a:pPr>
            <a:r>
              <a:rPr lang="en-US" sz="1400" b="1" spc="-5" dirty="0">
                <a:solidFill>
                  <a:srgbClr val="FF0000"/>
                </a:solidFill>
                <a:latin typeface="Tahoma"/>
                <a:cs typeface="Tahoma"/>
              </a:rPr>
              <a:t>RED 1</a:t>
            </a:r>
          </a:p>
          <a:p>
            <a:pPr marL="12700">
              <a:lnSpc>
                <a:spcPct val="100000"/>
              </a:lnSpc>
              <a:spcBef>
                <a:spcPts val="100"/>
              </a:spcBef>
            </a:pPr>
            <a:r>
              <a:rPr sz="1400" spc="-5" dirty="0">
                <a:solidFill>
                  <a:schemeClr val="bg1"/>
                </a:solidFill>
                <a:latin typeface="Tahoma"/>
                <a:cs typeface="Tahoma"/>
              </a:rPr>
              <a:t>Rx </a:t>
            </a:r>
            <a:r>
              <a:rPr sz="1400" dirty="0">
                <a:solidFill>
                  <a:schemeClr val="bg1"/>
                </a:solidFill>
                <a:latin typeface="Tahoma"/>
                <a:cs typeface="Tahoma"/>
              </a:rPr>
              <a:t>=</a:t>
            </a:r>
            <a:r>
              <a:rPr sz="1400" spc="-75" dirty="0">
                <a:solidFill>
                  <a:schemeClr val="bg1"/>
                </a:solidFill>
                <a:latin typeface="Tahoma"/>
                <a:cs typeface="Tahoma"/>
              </a:rPr>
              <a:t> </a:t>
            </a:r>
            <a:r>
              <a:rPr sz="1400" spc="5" dirty="0">
                <a:solidFill>
                  <a:schemeClr val="bg1"/>
                </a:solidFill>
                <a:latin typeface="Tahoma"/>
                <a:cs typeface="Tahoma"/>
              </a:rPr>
              <a:t>F2</a:t>
            </a:r>
            <a:r>
              <a:rPr lang="en-US" sz="1400" spc="5" dirty="0">
                <a:solidFill>
                  <a:schemeClr val="bg1"/>
                </a:solidFill>
                <a:latin typeface="Tahoma"/>
                <a:cs typeface="Tahoma"/>
              </a:rPr>
              <a:t>  </a:t>
            </a:r>
            <a:r>
              <a:rPr lang="en-US" sz="1400" spc="5" dirty="0">
                <a:solidFill>
                  <a:srgbClr val="FF0000"/>
                </a:solidFill>
                <a:latin typeface="Tahoma"/>
                <a:cs typeface="Tahoma"/>
              </a:rPr>
              <a:t>PL 64.9</a:t>
            </a:r>
            <a:endParaRPr sz="1400" dirty="0">
              <a:solidFill>
                <a:srgbClr val="FF0000"/>
              </a:solidFill>
              <a:latin typeface="Tahoma"/>
              <a:cs typeface="Tahoma"/>
            </a:endParaRPr>
          </a:p>
        </p:txBody>
      </p:sp>
      <p:sp>
        <p:nvSpPr>
          <p:cNvPr id="12" name="object 12"/>
          <p:cNvSpPr txBox="1"/>
          <p:nvPr/>
        </p:nvSpPr>
        <p:spPr>
          <a:xfrm>
            <a:off x="6154319" y="4957155"/>
            <a:ext cx="1404440" cy="638636"/>
          </a:xfrm>
          <a:prstGeom prst="rect">
            <a:avLst/>
          </a:prstGeom>
        </p:spPr>
        <p:txBody>
          <a:bodyPr vert="horz" wrap="square" lIns="0" tIns="12700" rIns="0" bIns="0" rtlCol="0">
            <a:spAutoFit/>
          </a:bodyPr>
          <a:lstStyle/>
          <a:p>
            <a:pPr marL="12700">
              <a:lnSpc>
                <a:spcPct val="100000"/>
              </a:lnSpc>
              <a:spcBef>
                <a:spcPts val="100"/>
              </a:spcBef>
            </a:pPr>
            <a:r>
              <a:rPr sz="1400" dirty="0">
                <a:solidFill>
                  <a:schemeClr val="bg1"/>
                </a:solidFill>
                <a:latin typeface="Tahoma"/>
                <a:cs typeface="Tahoma"/>
              </a:rPr>
              <a:t>Tx =</a:t>
            </a:r>
            <a:r>
              <a:rPr sz="1400" spc="-114" dirty="0">
                <a:solidFill>
                  <a:schemeClr val="bg1"/>
                </a:solidFill>
                <a:latin typeface="Tahoma"/>
                <a:cs typeface="Tahoma"/>
              </a:rPr>
              <a:t> </a:t>
            </a:r>
            <a:r>
              <a:rPr sz="1400" dirty="0">
                <a:solidFill>
                  <a:schemeClr val="bg1"/>
                </a:solidFill>
                <a:latin typeface="Tahoma"/>
                <a:cs typeface="Tahoma"/>
              </a:rPr>
              <a:t>F1</a:t>
            </a:r>
            <a:r>
              <a:rPr lang="en-US" sz="1400" dirty="0">
                <a:solidFill>
                  <a:schemeClr val="bg1"/>
                </a:solidFill>
                <a:latin typeface="Tahoma"/>
                <a:cs typeface="Tahoma"/>
              </a:rPr>
              <a:t>  </a:t>
            </a:r>
            <a:r>
              <a:rPr lang="en-US" sz="1400" dirty="0">
                <a:solidFill>
                  <a:srgbClr val="FF0000"/>
                </a:solidFill>
                <a:latin typeface="Tahoma"/>
                <a:cs typeface="Tahoma"/>
              </a:rPr>
              <a:t>PL 64.9</a:t>
            </a:r>
          </a:p>
          <a:p>
            <a:pPr marL="12700">
              <a:lnSpc>
                <a:spcPct val="100000"/>
              </a:lnSpc>
              <a:spcBef>
                <a:spcPts val="100"/>
              </a:spcBef>
            </a:pPr>
            <a:endParaRPr lang="en-US" sz="1400" dirty="0">
              <a:solidFill>
                <a:srgbClr val="FF0000"/>
              </a:solidFill>
              <a:latin typeface="Tahoma"/>
              <a:cs typeface="Tahoma"/>
            </a:endParaRPr>
          </a:p>
          <a:p>
            <a:pPr marL="12700">
              <a:lnSpc>
                <a:spcPct val="100000"/>
              </a:lnSpc>
              <a:spcBef>
                <a:spcPts val="100"/>
              </a:spcBef>
            </a:pPr>
            <a:r>
              <a:rPr lang="en-US" sz="1100" dirty="0">
                <a:solidFill>
                  <a:schemeClr val="bg1">
                    <a:lumMod val="65000"/>
                  </a:schemeClr>
                </a:solidFill>
                <a:latin typeface="Tahoma"/>
                <a:cs typeface="Tahoma"/>
              </a:rPr>
              <a:t>Will Not open squelch</a:t>
            </a:r>
            <a:endParaRPr sz="1100" dirty="0">
              <a:solidFill>
                <a:schemeClr val="bg1">
                  <a:lumMod val="65000"/>
                </a:schemeClr>
              </a:solidFill>
              <a:latin typeface="Tahoma"/>
              <a:cs typeface="Tahoma"/>
            </a:endParaRPr>
          </a:p>
        </p:txBody>
      </p:sp>
      <p:sp>
        <p:nvSpPr>
          <p:cNvPr id="13" name="object 13"/>
          <p:cNvSpPr txBox="1"/>
          <p:nvPr/>
        </p:nvSpPr>
        <p:spPr>
          <a:xfrm>
            <a:off x="243585" y="2003049"/>
            <a:ext cx="1405926"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92D050"/>
                </a:solidFill>
                <a:latin typeface="Tahoma"/>
                <a:cs typeface="Tahoma"/>
              </a:rPr>
              <a:t>Green 1</a:t>
            </a:r>
            <a:endParaRPr sz="1400" dirty="0">
              <a:solidFill>
                <a:srgbClr val="92D050"/>
              </a:solidFill>
              <a:latin typeface="Tahoma"/>
              <a:cs typeface="Tahoma"/>
            </a:endParaRPr>
          </a:p>
          <a:p>
            <a:pPr algn="ctr">
              <a:lnSpc>
                <a:spcPct val="100000"/>
              </a:lnSpc>
            </a:pPr>
            <a:r>
              <a:rPr sz="1400" spc="-5" dirty="0">
                <a:solidFill>
                  <a:schemeClr val="bg1"/>
                </a:solidFill>
                <a:latin typeface="Tahoma"/>
                <a:cs typeface="Tahoma"/>
              </a:rPr>
              <a:t>Rx </a:t>
            </a:r>
            <a:r>
              <a:rPr sz="1400" dirty="0">
                <a:solidFill>
                  <a:schemeClr val="bg1"/>
                </a:solidFill>
                <a:latin typeface="Tahoma"/>
                <a:cs typeface="Tahoma"/>
              </a:rPr>
              <a:t>= F1</a:t>
            </a:r>
            <a:r>
              <a:rPr lang="en-US" sz="1400" dirty="0">
                <a:solidFill>
                  <a:schemeClr val="bg1"/>
                </a:solidFill>
                <a:latin typeface="Tahoma"/>
                <a:cs typeface="Tahoma"/>
              </a:rPr>
              <a:t> </a:t>
            </a:r>
            <a:r>
              <a:rPr lang="en-US" sz="1400" dirty="0">
                <a:solidFill>
                  <a:srgbClr val="00B050"/>
                </a:solidFill>
                <a:latin typeface="Tahoma"/>
                <a:cs typeface="Tahoma"/>
              </a:rPr>
              <a:t>PL 100.4</a:t>
            </a:r>
            <a:r>
              <a:rPr sz="1400" dirty="0">
                <a:solidFill>
                  <a:schemeClr val="bg1"/>
                </a:solidFill>
                <a:latin typeface="Tahoma"/>
                <a:cs typeface="Tahoma"/>
              </a:rPr>
              <a:t> </a:t>
            </a:r>
            <a:endParaRPr lang="en-US" sz="1400" dirty="0">
              <a:solidFill>
                <a:schemeClr val="bg1"/>
              </a:solidFill>
              <a:latin typeface="Tahoma"/>
              <a:cs typeface="Tahoma"/>
            </a:endParaRPr>
          </a:p>
          <a:p>
            <a:pPr algn="ctr">
              <a:lnSpc>
                <a:spcPct val="100000"/>
              </a:lnSpc>
            </a:pPr>
            <a:r>
              <a:rPr sz="1400" dirty="0">
                <a:solidFill>
                  <a:schemeClr val="bg1"/>
                </a:solidFill>
                <a:latin typeface="Tahoma"/>
                <a:cs typeface="Tahoma"/>
              </a:rPr>
              <a:t>Tx =</a:t>
            </a:r>
            <a:r>
              <a:rPr sz="1400" spc="-135" dirty="0">
                <a:solidFill>
                  <a:schemeClr val="bg1"/>
                </a:solidFill>
                <a:latin typeface="Tahoma"/>
                <a:cs typeface="Tahoma"/>
              </a:rPr>
              <a:t> </a:t>
            </a:r>
            <a:r>
              <a:rPr sz="1400" spc="5" dirty="0">
                <a:solidFill>
                  <a:schemeClr val="bg1"/>
                </a:solidFill>
                <a:latin typeface="Tahoma"/>
                <a:cs typeface="Tahoma"/>
              </a:rPr>
              <a:t>F2</a:t>
            </a:r>
            <a:r>
              <a:rPr lang="en-US" sz="1400" spc="5" dirty="0">
                <a:solidFill>
                  <a:schemeClr val="bg1"/>
                </a:solidFill>
                <a:latin typeface="Tahoma"/>
                <a:cs typeface="Tahoma"/>
              </a:rPr>
              <a:t> </a:t>
            </a:r>
            <a:r>
              <a:rPr lang="en-US" sz="1400" spc="5" dirty="0">
                <a:solidFill>
                  <a:srgbClr val="00B050"/>
                </a:solidFill>
                <a:latin typeface="Tahoma"/>
                <a:cs typeface="Tahoma"/>
              </a:rPr>
              <a:t>PL100.4</a:t>
            </a:r>
            <a:endParaRPr sz="1400" dirty="0">
              <a:solidFill>
                <a:srgbClr val="00B050"/>
              </a:solidFill>
              <a:latin typeface="Tahoma"/>
              <a:cs typeface="Tahoma"/>
            </a:endParaRPr>
          </a:p>
        </p:txBody>
      </p:sp>
      <p:cxnSp>
        <p:nvCxnSpPr>
          <p:cNvPr id="3" name="Straight Arrow Connector 2">
            <a:extLst>
              <a:ext uri="{FF2B5EF4-FFF2-40B4-BE49-F238E27FC236}">
                <a16:creationId xmlns:a16="http://schemas.microsoft.com/office/drawing/2014/main" id="{42A16198-CB7C-4F89-B0F2-09AE24FCB43C}"/>
              </a:ext>
            </a:extLst>
          </p:cNvPr>
          <p:cNvCxnSpPr>
            <a:cxnSpLocks/>
          </p:cNvCxnSpPr>
          <p:nvPr/>
        </p:nvCxnSpPr>
        <p:spPr>
          <a:xfrm flipV="1">
            <a:off x="1916723" y="812461"/>
            <a:ext cx="1471740" cy="89228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079103C-207E-4490-8C1A-3A31679A2B96}"/>
              </a:ext>
            </a:extLst>
          </p:cNvPr>
          <p:cNvGrpSpPr/>
          <p:nvPr/>
        </p:nvGrpSpPr>
        <p:grpSpPr>
          <a:xfrm>
            <a:off x="6308870" y="2004155"/>
            <a:ext cx="2006591" cy="798645"/>
            <a:chOff x="6308870" y="2004155"/>
            <a:chExt cx="2006591" cy="798645"/>
          </a:xfrm>
        </p:grpSpPr>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4"/>
            <a:stretch>
              <a:fillRect/>
            </a:stretch>
          </p:blipFill>
          <p:spPr>
            <a:xfrm>
              <a:off x="6308870" y="2004155"/>
              <a:ext cx="481626" cy="798645"/>
            </a:xfrm>
            <a:prstGeom prst="rect">
              <a:avLst/>
            </a:prstGeom>
          </p:spPr>
        </p:pic>
        <p:sp>
          <p:nvSpPr>
            <p:cNvPr id="21" name="object 13">
              <a:extLst>
                <a:ext uri="{FF2B5EF4-FFF2-40B4-BE49-F238E27FC236}">
                  <a16:creationId xmlns:a16="http://schemas.microsoft.com/office/drawing/2014/main" id="{E14DC158-5405-4E20-A1CD-D1B8226272B6}"/>
                </a:ext>
              </a:extLst>
            </p:cNvPr>
            <p:cNvSpPr txBox="1"/>
            <p:nvPr/>
          </p:nvSpPr>
          <p:spPr>
            <a:xfrm>
              <a:off x="6909535" y="2073899"/>
              <a:ext cx="1405926"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92D050"/>
                  </a:solidFill>
                  <a:latin typeface="Tahoma"/>
                  <a:cs typeface="Tahoma"/>
                </a:rPr>
                <a:t>Green 1</a:t>
              </a:r>
              <a:endParaRPr sz="1400" dirty="0">
                <a:solidFill>
                  <a:srgbClr val="92D050"/>
                </a:solidFill>
                <a:latin typeface="Tahoma"/>
                <a:cs typeface="Tahoma"/>
              </a:endParaRPr>
            </a:p>
            <a:p>
              <a:pPr algn="ctr">
                <a:lnSpc>
                  <a:spcPct val="100000"/>
                </a:lnSpc>
              </a:pPr>
              <a:r>
                <a:rPr sz="1400" spc="-5" dirty="0">
                  <a:solidFill>
                    <a:schemeClr val="bg1"/>
                  </a:solidFill>
                  <a:latin typeface="Tahoma"/>
                  <a:cs typeface="Tahoma"/>
                </a:rPr>
                <a:t>Rx </a:t>
              </a:r>
              <a:r>
                <a:rPr sz="1400" dirty="0">
                  <a:solidFill>
                    <a:schemeClr val="bg1"/>
                  </a:solidFill>
                  <a:latin typeface="Tahoma"/>
                  <a:cs typeface="Tahoma"/>
                </a:rPr>
                <a:t>= F1 </a:t>
              </a:r>
              <a:r>
                <a:rPr lang="en-US" sz="1400" dirty="0">
                  <a:solidFill>
                    <a:srgbClr val="00B050"/>
                  </a:solidFill>
                  <a:latin typeface="Tahoma"/>
                  <a:cs typeface="Tahoma"/>
                </a:rPr>
                <a:t>PL 100.4</a:t>
              </a:r>
            </a:p>
            <a:p>
              <a:pPr algn="ctr">
                <a:lnSpc>
                  <a:spcPct val="100000"/>
                </a:lnSpc>
              </a:pPr>
              <a:r>
                <a:rPr sz="1400" dirty="0">
                  <a:solidFill>
                    <a:schemeClr val="bg1"/>
                  </a:solidFill>
                  <a:latin typeface="Tahoma"/>
                  <a:cs typeface="Tahoma"/>
                </a:rPr>
                <a:t>Tx =</a:t>
              </a:r>
              <a:r>
                <a:rPr sz="1400" spc="-135" dirty="0">
                  <a:solidFill>
                    <a:schemeClr val="bg1"/>
                  </a:solidFill>
                  <a:latin typeface="Tahoma"/>
                  <a:cs typeface="Tahoma"/>
                </a:rPr>
                <a:t> </a:t>
              </a:r>
              <a:r>
                <a:rPr sz="1400" spc="5" dirty="0">
                  <a:solidFill>
                    <a:schemeClr val="bg1"/>
                  </a:solidFill>
                  <a:latin typeface="Tahoma"/>
                  <a:cs typeface="Tahoma"/>
                </a:rPr>
                <a:t>F2</a:t>
              </a:r>
              <a:r>
                <a:rPr lang="en-US" sz="1400" spc="5" dirty="0">
                  <a:solidFill>
                    <a:schemeClr val="bg1"/>
                  </a:solidFill>
                  <a:latin typeface="Tahoma"/>
                  <a:cs typeface="Tahoma"/>
                </a:rPr>
                <a:t> </a:t>
              </a:r>
              <a:r>
                <a:rPr lang="en-US" sz="1400" spc="5" dirty="0">
                  <a:solidFill>
                    <a:srgbClr val="00B050"/>
                  </a:solidFill>
                  <a:latin typeface="Tahoma"/>
                  <a:cs typeface="Tahoma"/>
                </a:rPr>
                <a:t>PL 100.4</a:t>
              </a:r>
              <a:endParaRPr sz="1400" dirty="0">
                <a:solidFill>
                  <a:srgbClr val="00B050"/>
                </a:solidFill>
                <a:latin typeface="Tahoma"/>
                <a:cs typeface="Tahoma"/>
              </a:endParaRPr>
            </a:p>
          </p:txBody>
        </p:sp>
      </p:grpSp>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4153697" y="905952"/>
            <a:ext cx="2002773" cy="136200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64430AE-6D06-495F-BF78-482FA4489797}"/>
              </a:ext>
            </a:extLst>
          </p:cNvPr>
          <p:cNvPicPr>
            <a:picLocks noChangeAspect="1"/>
          </p:cNvPicPr>
          <p:nvPr/>
        </p:nvPicPr>
        <p:blipFill>
          <a:blip r:embed="rId5"/>
          <a:stretch>
            <a:fillRect/>
          </a:stretch>
        </p:blipFill>
        <p:spPr>
          <a:xfrm>
            <a:off x="5548355" y="4515312"/>
            <a:ext cx="420971" cy="715650"/>
          </a:xfrm>
          <a:prstGeom prst="rect">
            <a:avLst/>
          </a:prstGeom>
        </p:spPr>
      </p:pic>
      <p:cxnSp>
        <p:nvCxnSpPr>
          <p:cNvPr id="25" name="Straight Arrow Connector 24">
            <a:extLst>
              <a:ext uri="{FF2B5EF4-FFF2-40B4-BE49-F238E27FC236}">
                <a16:creationId xmlns:a16="http://schemas.microsoft.com/office/drawing/2014/main" id="{CA7BFE0A-3EBD-441B-A4B9-3E6134192076}"/>
              </a:ext>
            </a:extLst>
          </p:cNvPr>
          <p:cNvCxnSpPr>
            <a:cxnSpLocks/>
          </p:cNvCxnSpPr>
          <p:nvPr/>
        </p:nvCxnSpPr>
        <p:spPr>
          <a:xfrm>
            <a:off x="1889270" y="1684306"/>
            <a:ext cx="3471941" cy="2966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bject 13">
            <a:extLst>
              <a:ext uri="{FF2B5EF4-FFF2-40B4-BE49-F238E27FC236}">
                <a16:creationId xmlns:a16="http://schemas.microsoft.com/office/drawing/2014/main" id="{78C95BD2-5F4E-4DEC-9D5F-0D88759499B6}"/>
              </a:ext>
            </a:extLst>
          </p:cNvPr>
          <p:cNvSpPr txBox="1"/>
          <p:nvPr/>
        </p:nvSpPr>
        <p:spPr>
          <a:xfrm>
            <a:off x="3184234" y="2191843"/>
            <a:ext cx="1589913" cy="659155"/>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92D050"/>
                </a:solidFill>
                <a:latin typeface="Tahoma"/>
                <a:cs typeface="Tahoma"/>
              </a:rPr>
              <a:t>Green 1</a:t>
            </a:r>
            <a:endParaRPr sz="1400" dirty="0">
              <a:solidFill>
                <a:srgbClr val="92D050"/>
              </a:solidFill>
              <a:latin typeface="Tahoma"/>
              <a:cs typeface="Tahoma"/>
            </a:endParaRPr>
          </a:p>
          <a:p>
            <a:pPr algn="ctr">
              <a:lnSpc>
                <a:spcPct val="100000"/>
              </a:lnSpc>
            </a:pPr>
            <a:r>
              <a:rPr sz="1400" spc="-5" dirty="0">
                <a:solidFill>
                  <a:schemeClr val="bg1"/>
                </a:solidFill>
                <a:latin typeface="Tahoma"/>
                <a:cs typeface="Tahoma"/>
              </a:rPr>
              <a:t>Rx </a:t>
            </a:r>
            <a:r>
              <a:rPr sz="1400" dirty="0">
                <a:solidFill>
                  <a:schemeClr val="bg1"/>
                </a:solidFill>
                <a:latin typeface="Tahoma"/>
                <a:cs typeface="Tahoma"/>
              </a:rPr>
              <a:t>= F</a:t>
            </a:r>
            <a:r>
              <a:rPr lang="en-US" sz="1400" dirty="0">
                <a:solidFill>
                  <a:schemeClr val="bg1"/>
                </a:solidFill>
                <a:latin typeface="Tahoma"/>
                <a:cs typeface="Tahoma"/>
              </a:rPr>
              <a:t>2  </a:t>
            </a:r>
            <a:r>
              <a:rPr lang="en-US" sz="1400" dirty="0">
                <a:solidFill>
                  <a:srgbClr val="00B050"/>
                </a:solidFill>
                <a:latin typeface="Tahoma"/>
                <a:cs typeface="Tahoma"/>
              </a:rPr>
              <a:t>PL 100.4</a:t>
            </a:r>
            <a:r>
              <a:rPr sz="1400" dirty="0">
                <a:solidFill>
                  <a:srgbClr val="00B050"/>
                </a:solidFill>
                <a:latin typeface="Tahoma"/>
                <a:cs typeface="Tahoma"/>
              </a:rPr>
              <a:t> </a:t>
            </a:r>
            <a:endParaRPr lang="en-US" sz="1400" dirty="0">
              <a:solidFill>
                <a:srgbClr val="00B050"/>
              </a:solidFill>
              <a:latin typeface="Tahoma"/>
              <a:cs typeface="Tahoma"/>
            </a:endParaRPr>
          </a:p>
          <a:p>
            <a:pPr algn="ctr">
              <a:lnSpc>
                <a:spcPct val="100000"/>
              </a:lnSpc>
            </a:pPr>
            <a:r>
              <a:rPr sz="1400" dirty="0">
                <a:solidFill>
                  <a:schemeClr val="bg1"/>
                </a:solidFill>
                <a:latin typeface="Tahoma"/>
                <a:cs typeface="Tahoma"/>
              </a:rPr>
              <a:t>Tx =</a:t>
            </a:r>
            <a:r>
              <a:rPr sz="1400" spc="-135" dirty="0">
                <a:solidFill>
                  <a:schemeClr val="bg1"/>
                </a:solidFill>
                <a:latin typeface="Tahoma"/>
                <a:cs typeface="Tahoma"/>
              </a:rPr>
              <a:t> </a:t>
            </a:r>
            <a:r>
              <a:rPr sz="1400" spc="5" dirty="0">
                <a:solidFill>
                  <a:schemeClr val="bg1"/>
                </a:solidFill>
                <a:latin typeface="Tahoma"/>
                <a:cs typeface="Tahoma"/>
              </a:rPr>
              <a:t>F</a:t>
            </a:r>
            <a:r>
              <a:rPr lang="en-US" sz="1400" spc="5" dirty="0">
                <a:solidFill>
                  <a:schemeClr val="bg1"/>
                </a:solidFill>
                <a:latin typeface="Tahoma"/>
                <a:cs typeface="Tahoma"/>
              </a:rPr>
              <a:t>1  </a:t>
            </a:r>
            <a:r>
              <a:rPr lang="en-US" sz="1400" spc="5" dirty="0">
                <a:solidFill>
                  <a:srgbClr val="00B050"/>
                </a:solidFill>
                <a:latin typeface="Tahoma"/>
                <a:cs typeface="Tahoma"/>
              </a:rPr>
              <a:t>PL 100.4</a:t>
            </a:r>
            <a:endParaRPr sz="1400" dirty="0">
              <a:solidFill>
                <a:srgbClr val="00B050"/>
              </a:solidFill>
              <a:latin typeface="Tahoma"/>
              <a:cs typeface="Tahoma"/>
            </a:endParaRPr>
          </a:p>
        </p:txBody>
      </p:sp>
      <p:sp>
        <p:nvSpPr>
          <p:cNvPr id="6" name="TextBox 5">
            <a:extLst>
              <a:ext uri="{FF2B5EF4-FFF2-40B4-BE49-F238E27FC236}">
                <a16:creationId xmlns:a16="http://schemas.microsoft.com/office/drawing/2014/main" id="{E46ECC3C-1B1C-482E-8E67-2A92E12A6CAC}"/>
              </a:ext>
            </a:extLst>
          </p:cNvPr>
          <p:cNvSpPr txBox="1"/>
          <p:nvPr/>
        </p:nvSpPr>
        <p:spPr>
          <a:xfrm>
            <a:off x="5396329" y="212296"/>
            <a:ext cx="3865872" cy="1200329"/>
          </a:xfrm>
          <a:prstGeom prst="rect">
            <a:avLst/>
          </a:prstGeom>
          <a:noFill/>
        </p:spPr>
        <p:txBody>
          <a:bodyPr wrap="square" rtlCol="0">
            <a:spAutoFit/>
          </a:bodyPr>
          <a:lstStyle/>
          <a:p>
            <a:r>
              <a:rPr lang="en-US" dirty="0">
                <a:solidFill>
                  <a:schemeClr val="bg1"/>
                </a:solidFill>
              </a:rPr>
              <a:t>When a RX PL tone has been programmed,  The radio will not open squelch unless the same tone</a:t>
            </a:r>
          </a:p>
          <a:p>
            <a:r>
              <a:rPr lang="en-US" dirty="0">
                <a:solidFill>
                  <a:schemeClr val="bg1"/>
                </a:solidFill>
              </a:rPr>
              <a:t>Is transmitted by the other radio.</a:t>
            </a:r>
          </a:p>
        </p:txBody>
      </p:sp>
      <p:sp>
        <p:nvSpPr>
          <p:cNvPr id="26" name="object 13">
            <a:extLst>
              <a:ext uri="{FF2B5EF4-FFF2-40B4-BE49-F238E27FC236}">
                <a16:creationId xmlns:a16="http://schemas.microsoft.com/office/drawing/2014/main" id="{24E19749-6623-4A24-8735-5B350A62DEE5}"/>
              </a:ext>
            </a:extLst>
          </p:cNvPr>
          <p:cNvSpPr txBox="1"/>
          <p:nvPr/>
        </p:nvSpPr>
        <p:spPr>
          <a:xfrm>
            <a:off x="3184234" y="4764714"/>
            <a:ext cx="1405926" cy="1305486"/>
          </a:xfrm>
          <a:prstGeom prst="rect">
            <a:avLst/>
          </a:prstGeom>
        </p:spPr>
        <p:txBody>
          <a:bodyPr vert="horz" wrap="square" lIns="0" tIns="12700" rIns="0" bIns="0" rtlCol="0">
            <a:spAutoFit/>
          </a:bodyPr>
          <a:lstStyle/>
          <a:p>
            <a:pPr algn="ctr">
              <a:lnSpc>
                <a:spcPct val="100000"/>
              </a:lnSpc>
              <a:spcBef>
                <a:spcPts val="100"/>
              </a:spcBef>
            </a:pPr>
            <a:r>
              <a:rPr sz="1400" b="1" dirty="0">
                <a:solidFill>
                  <a:schemeClr val="bg1"/>
                </a:solidFill>
                <a:latin typeface="Tahoma"/>
                <a:cs typeface="Tahoma"/>
              </a:rPr>
              <a:t>Channel</a:t>
            </a:r>
            <a:r>
              <a:rPr sz="1400" b="1" spc="-15" dirty="0">
                <a:solidFill>
                  <a:schemeClr val="bg1"/>
                </a:solidFill>
                <a:latin typeface="Tahoma"/>
                <a:cs typeface="Tahoma"/>
              </a:rPr>
              <a:t> </a:t>
            </a:r>
            <a:r>
              <a:rPr sz="1400" b="1" dirty="0">
                <a:solidFill>
                  <a:schemeClr val="bg1"/>
                </a:solidFill>
                <a:latin typeface="Tahoma"/>
                <a:cs typeface="Tahoma"/>
              </a:rPr>
              <a:t>1</a:t>
            </a:r>
            <a:endParaRPr sz="1400" dirty="0">
              <a:solidFill>
                <a:schemeClr val="bg1"/>
              </a:solidFill>
              <a:latin typeface="Tahoma"/>
              <a:cs typeface="Tahoma"/>
            </a:endParaRPr>
          </a:p>
          <a:p>
            <a:pPr algn="ctr">
              <a:lnSpc>
                <a:spcPct val="100000"/>
              </a:lnSpc>
            </a:pPr>
            <a:r>
              <a:rPr sz="1400" spc="-5" dirty="0">
                <a:solidFill>
                  <a:schemeClr val="bg1"/>
                </a:solidFill>
                <a:latin typeface="Tahoma"/>
                <a:cs typeface="Tahoma"/>
              </a:rPr>
              <a:t>Rx </a:t>
            </a:r>
            <a:r>
              <a:rPr sz="1400" dirty="0">
                <a:solidFill>
                  <a:schemeClr val="bg1"/>
                </a:solidFill>
                <a:latin typeface="Tahoma"/>
                <a:cs typeface="Tahoma"/>
              </a:rPr>
              <a:t>= F1 </a:t>
            </a:r>
            <a:endParaRPr lang="en-US" sz="1400" dirty="0">
              <a:solidFill>
                <a:schemeClr val="bg1"/>
              </a:solidFill>
              <a:latin typeface="Tahoma"/>
              <a:cs typeface="Tahoma"/>
            </a:endParaRPr>
          </a:p>
          <a:p>
            <a:pPr algn="ctr">
              <a:lnSpc>
                <a:spcPct val="100000"/>
              </a:lnSpc>
            </a:pPr>
            <a:r>
              <a:rPr sz="1400" dirty="0">
                <a:solidFill>
                  <a:schemeClr val="bg1"/>
                </a:solidFill>
                <a:latin typeface="Tahoma"/>
                <a:cs typeface="Tahoma"/>
              </a:rPr>
              <a:t>Tx =</a:t>
            </a:r>
            <a:r>
              <a:rPr sz="1400" spc="-135" dirty="0">
                <a:solidFill>
                  <a:schemeClr val="bg1"/>
                </a:solidFill>
                <a:latin typeface="Tahoma"/>
                <a:cs typeface="Tahoma"/>
              </a:rPr>
              <a:t> </a:t>
            </a:r>
            <a:r>
              <a:rPr sz="1400" spc="5" dirty="0">
                <a:solidFill>
                  <a:schemeClr val="bg1"/>
                </a:solidFill>
                <a:latin typeface="Tahoma"/>
                <a:cs typeface="Tahoma"/>
              </a:rPr>
              <a:t>F2</a:t>
            </a:r>
            <a:endParaRPr lang="en-US" sz="1400" spc="5" dirty="0">
              <a:solidFill>
                <a:schemeClr val="bg1"/>
              </a:solidFill>
              <a:latin typeface="Tahoma"/>
              <a:cs typeface="Tahoma"/>
            </a:endParaRPr>
          </a:p>
          <a:p>
            <a:pPr algn="ctr">
              <a:lnSpc>
                <a:spcPct val="100000"/>
              </a:lnSpc>
            </a:pPr>
            <a:endParaRPr lang="en-US" sz="1400" spc="5" dirty="0">
              <a:solidFill>
                <a:schemeClr val="bg1"/>
              </a:solidFill>
              <a:latin typeface="Tahoma"/>
              <a:cs typeface="Tahoma"/>
            </a:endParaRPr>
          </a:p>
          <a:p>
            <a:pPr algn="ctr">
              <a:lnSpc>
                <a:spcPct val="100000"/>
              </a:lnSpc>
            </a:pPr>
            <a:r>
              <a:rPr lang="en-US" sz="1400" spc="5" dirty="0">
                <a:solidFill>
                  <a:schemeClr val="bg1"/>
                </a:solidFill>
                <a:latin typeface="Tahoma"/>
                <a:cs typeface="Tahoma"/>
              </a:rPr>
              <a:t>NO PL – Open Squelch Hears All</a:t>
            </a:r>
            <a:endParaRPr sz="1400" dirty="0">
              <a:solidFill>
                <a:srgbClr val="FF0000"/>
              </a:solidFill>
              <a:latin typeface="Tahoma"/>
              <a:cs typeface="Tahoma"/>
            </a:endParaRPr>
          </a:p>
        </p:txBody>
      </p:sp>
      <p:cxnSp>
        <p:nvCxnSpPr>
          <p:cNvPr id="28" name="Straight Arrow Connector 27">
            <a:extLst>
              <a:ext uri="{FF2B5EF4-FFF2-40B4-BE49-F238E27FC236}">
                <a16:creationId xmlns:a16="http://schemas.microsoft.com/office/drawing/2014/main" id="{0047E98C-848A-4034-89D4-B846C320C4DE}"/>
              </a:ext>
            </a:extLst>
          </p:cNvPr>
          <p:cNvCxnSpPr>
            <a:cxnSpLocks/>
          </p:cNvCxnSpPr>
          <p:nvPr/>
        </p:nvCxnSpPr>
        <p:spPr>
          <a:xfrm>
            <a:off x="1883230" y="1684306"/>
            <a:ext cx="1145837" cy="28310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1BD8D5-9B0B-4DBD-878F-106E2B055822}"/>
              </a:ext>
            </a:extLst>
          </p:cNvPr>
          <p:cNvCxnSpPr>
            <a:cxnSpLocks/>
          </p:cNvCxnSpPr>
          <p:nvPr/>
        </p:nvCxnSpPr>
        <p:spPr>
          <a:xfrm flipH="1">
            <a:off x="1313844" y="1699792"/>
            <a:ext cx="560853" cy="275480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A99E8CE-B93E-4DA3-9CB7-23A43DA2EE89}"/>
              </a:ext>
            </a:extLst>
          </p:cNvPr>
          <p:cNvPicPr>
            <a:picLocks noChangeAspect="1"/>
          </p:cNvPicPr>
          <p:nvPr/>
        </p:nvPicPr>
        <p:blipFill>
          <a:blip r:embed="rId6"/>
          <a:stretch>
            <a:fillRect/>
          </a:stretch>
        </p:blipFill>
        <p:spPr>
          <a:xfrm>
            <a:off x="2755548" y="4730777"/>
            <a:ext cx="526428" cy="684021"/>
          </a:xfrm>
          <a:prstGeom prst="rect">
            <a:avLst/>
          </a:prstGeom>
        </p:spPr>
      </p:pic>
      <p:pic>
        <p:nvPicPr>
          <p:cNvPr id="27" name="Picture 26">
            <a:extLst>
              <a:ext uri="{FF2B5EF4-FFF2-40B4-BE49-F238E27FC236}">
                <a16:creationId xmlns:a16="http://schemas.microsoft.com/office/drawing/2014/main" id="{CDA3AD0D-25A5-4F0D-B522-8D41001E2C38}"/>
              </a:ext>
            </a:extLst>
          </p:cNvPr>
          <p:cNvPicPr>
            <a:picLocks noChangeAspect="1"/>
          </p:cNvPicPr>
          <p:nvPr/>
        </p:nvPicPr>
        <p:blipFill>
          <a:blip r:embed="rId7"/>
          <a:stretch>
            <a:fillRect/>
          </a:stretch>
        </p:blipFill>
        <p:spPr>
          <a:xfrm>
            <a:off x="0" y="6089904"/>
            <a:ext cx="9144000" cy="768096"/>
          </a:xfrm>
          <a:prstGeom prst="rect">
            <a:avLst/>
          </a:prstGeom>
        </p:spPr>
      </p:pic>
      <p:sp>
        <p:nvSpPr>
          <p:cNvPr id="30" name="TextBox 29">
            <a:extLst>
              <a:ext uri="{FF2B5EF4-FFF2-40B4-BE49-F238E27FC236}">
                <a16:creationId xmlns:a16="http://schemas.microsoft.com/office/drawing/2014/main" id="{7150B913-B2D0-46C8-A446-623109DABB66}"/>
              </a:ext>
            </a:extLst>
          </p:cNvPr>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Tones</a:t>
            </a:r>
          </a:p>
        </p:txBody>
      </p:sp>
      <p:pic>
        <p:nvPicPr>
          <p:cNvPr id="23" name="Picture 22">
            <a:extLst>
              <a:ext uri="{FF2B5EF4-FFF2-40B4-BE49-F238E27FC236}">
                <a16:creationId xmlns:a16="http://schemas.microsoft.com/office/drawing/2014/main" id="{6EABBF3F-1EE9-4B05-86C0-1DABE3CB717A}"/>
              </a:ext>
            </a:extLst>
          </p:cNvPr>
          <p:cNvPicPr>
            <a:picLocks noChangeAspect="1"/>
          </p:cNvPicPr>
          <p:nvPr/>
        </p:nvPicPr>
        <p:blipFill>
          <a:blip r:embed="rId8"/>
          <a:stretch>
            <a:fillRect/>
          </a:stretch>
        </p:blipFill>
        <p:spPr>
          <a:xfrm>
            <a:off x="7738074" y="6075953"/>
            <a:ext cx="1405926" cy="782047"/>
          </a:xfrm>
          <a:prstGeom prst="rect">
            <a:avLst/>
          </a:prstGeom>
        </p:spPr>
      </p:pic>
      <p:pic>
        <p:nvPicPr>
          <p:cNvPr id="9" name="Picture 8">
            <a:extLst>
              <a:ext uri="{FF2B5EF4-FFF2-40B4-BE49-F238E27FC236}">
                <a16:creationId xmlns:a16="http://schemas.microsoft.com/office/drawing/2014/main" id="{8AB6A145-192C-4EB0-9911-29BD8C655515}"/>
              </a:ext>
            </a:extLst>
          </p:cNvPr>
          <p:cNvPicPr>
            <a:picLocks noChangeAspect="1"/>
          </p:cNvPicPr>
          <p:nvPr/>
        </p:nvPicPr>
        <p:blipFill>
          <a:blip r:embed="rId9"/>
          <a:stretch>
            <a:fillRect/>
          </a:stretch>
        </p:blipFill>
        <p:spPr>
          <a:xfrm>
            <a:off x="610713" y="4549456"/>
            <a:ext cx="1387172" cy="548417"/>
          </a:xfrm>
          <a:prstGeom prst="rect">
            <a:avLst/>
          </a:prstGeom>
        </p:spPr>
      </p:pic>
      <p:sp>
        <p:nvSpPr>
          <p:cNvPr id="14" name="Multiplication Sign 13">
            <a:extLst>
              <a:ext uri="{FF2B5EF4-FFF2-40B4-BE49-F238E27FC236}">
                <a16:creationId xmlns:a16="http://schemas.microsoft.com/office/drawing/2014/main" id="{BC228F2B-9E7D-457B-948E-F17846DB3906}"/>
              </a:ext>
            </a:extLst>
          </p:cNvPr>
          <p:cNvSpPr/>
          <p:nvPr/>
        </p:nvSpPr>
        <p:spPr>
          <a:xfrm>
            <a:off x="5300223" y="4409308"/>
            <a:ext cx="420971" cy="4969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354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41041" y="2234177"/>
            <a:ext cx="1367527" cy="100596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066959" y="533400"/>
            <a:ext cx="975705" cy="165444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4145792" y="4552896"/>
            <a:ext cx="1827965" cy="684803"/>
          </a:xfrm>
          <a:prstGeom prst="rect">
            <a:avLst/>
          </a:prstGeom>
        </p:spPr>
        <p:txBody>
          <a:bodyPr vert="horz" wrap="square" lIns="0" tIns="12700" rIns="0" bIns="0" rtlCol="0">
            <a:spAutoFit/>
          </a:bodyPr>
          <a:lstStyle/>
          <a:p>
            <a:pPr marL="12700">
              <a:lnSpc>
                <a:spcPct val="100000"/>
              </a:lnSpc>
              <a:spcBef>
                <a:spcPts val="100"/>
              </a:spcBef>
            </a:pPr>
            <a:r>
              <a:rPr lang="en-US" sz="1400" b="1" spc="-5" dirty="0">
                <a:solidFill>
                  <a:srgbClr val="FF0000"/>
                </a:solidFill>
                <a:latin typeface="Tahoma"/>
                <a:cs typeface="Tahoma"/>
              </a:rPr>
              <a:t>Red Channel</a:t>
            </a:r>
          </a:p>
          <a:p>
            <a:pPr marL="12700">
              <a:lnSpc>
                <a:spcPct val="100000"/>
              </a:lnSpc>
              <a:spcBef>
                <a:spcPts val="100"/>
              </a:spcBef>
            </a:pPr>
            <a:r>
              <a:rPr sz="1400" spc="-5" dirty="0">
                <a:solidFill>
                  <a:srgbClr val="FFC000"/>
                </a:solidFill>
                <a:latin typeface="Tahoma"/>
                <a:cs typeface="Tahoma"/>
              </a:rPr>
              <a:t>Rx </a:t>
            </a:r>
            <a:r>
              <a:rPr sz="1400" dirty="0">
                <a:solidFill>
                  <a:srgbClr val="FFC000"/>
                </a:solidFill>
                <a:latin typeface="Tahoma"/>
                <a:cs typeface="Tahoma"/>
              </a:rPr>
              <a:t>=</a:t>
            </a:r>
            <a:r>
              <a:rPr sz="1400" spc="-75" dirty="0">
                <a:solidFill>
                  <a:srgbClr val="FFC000"/>
                </a:solidFill>
                <a:latin typeface="Tahoma"/>
                <a:cs typeface="Tahoma"/>
              </a:rPr>
              <a:t> </a:t>
            </a:r>
            <a:r>
              <a:rPr lang="en-US" sz="1400" spc="5" dirty="0">
                <a:solidFill>
                  <a:srgbClr val="FFC000"/>
                </a:solidFill>
                <a:latin typeface="Tahoma"/>
                <a:cs typeface="Tahoma"/>
              </a:rPr>
              <a:t>154.250 </a:t>
            </a:r>
          </a:p>
          <a:p>
            <a:pPr marL="12700">
              <a:lnSpc>
                <a:spcPct val="100000"/>
              </a:lnSpc>
              <a:spcBef>
                <a:spcPts val="100"/>
              </a:spcBef>
            </a:pPr>
            <a:r>
              <a:rPr lang="en-US" sz="1400" spc="5" dirty="0">
                <a:solidFill>
                  <a:srgbClr val="FF0000"/>
                </a:solidFill>
                <a:latin typeface="Tahoma"/>
                <a:cs typeface="Tahoma"/>
              </a:rPr>
              <a:t>PL 64.9</a:t>
            </a:r>
            <a:endParaRPr sz="1400" dirty="0">
              <a:solidFill>
                <a:srgbClr val="FF0000"/>
              </a:solidFill>
              <a:latin typeface="Tahoma"/>
              <a:cs typeface="Tahoma"/>
            </a:endParaRPr>
          </a:p>
        </p:txBody>
      </p:sp>
      <p:sp>
        <p:nvSpPr>
          <p:cNvPr id="12" name="object 12"/>
          <p:cNvSpPr txBox="1"/>
          <p:nvPr/>
        </p:nvSpPr>
        <p:spPr>
          <a:xfrm>
            <a:off x="4167126" y="5203492"/>
            <a:ext cx="1404440" cy="45653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92D050"/>
                </a:solidFill>
                <a:latin typeface="Tahoma"/>
                <a:cs typeface="Tahoma"/>
              </a:rPr>
              <a:t>Tx =</a:t>
            </a:r>
            <a:r>
              <a:rPr sz="1400" spc="-114" dirty="0">
                <a:solidFill>
                  <a:srgbClr val="92D050"/>
                </a:solidFill>
                <a:latin typeface="Tahoma"/>
                <a:cs typeface="Tahoma"/>
              </a:rPr>
              <a:t> </a:t>
            </a:r>
            <a:r>
              <a:rPr lang="en-US" sz="1400" spc="-114" dirty="0">
                <a:solidFill>
                  <a:srgbClr val="92D050"/>
                </a:solidFill>
                <a:latin typeface="Tahoma"/>
                <a:cs typeface="Tahoma"/>
              </a:rPr>
              <a:t>136.00</a:t>
            </a:r>
            <a:r>
              <a:rPr lang="en-US" sz="1400" dirty="0">
                <a:solidFill>
                  <a:srgbClr val="92D050"/>
                </a:solidFill>
                <a:latin typeface="Tahoma"/>
                <a:cs typeface="Tahoma"/>
              </a:rPr>
              <a:t>  </a:t>
            </a:r>
          </a:p>
          <a:p>
            <a:pPr marL="12700">
              <a:lnSpc>
                <a:spcPct val="100000"/>
              </a:lnSpc>
              <a:spcBef>
                <a:spcPts val="100"/>
              </a:spcBef>
            </a:pPr>
            <a:r>
              <a:rPr lang="en-US" sz="1400" dirty="0">
                <a:solidFill>
                  <a:srgbClr val="FF0000"/>
                </a:solidFill>
                <a:latin typeface="Tahoma"/>
                <a:cs typeface="Tahoma"/>
              </a:rPr>
              <a:t>PL 64.9</a:t>
            </a:r>
            <a:endParaRPr sz="1400" dirty="0">
              <a:solidFill>
                <a:srgbClr val="FF0000"/>
              </a:solidFill>
              <a:latin typeface="Tahoma"/>
              <a:cs typeface="Tahoma"/>
            </a:endParaRPr>
          </a:p>
        </p:txBody>
      </p:sp>
      <p:sp>
        <p:nvSpPr>
          <p:cNvPr id="13" name="object 13"/>
          <p:cNvSpPr txBox="1"/>
          <p:nvPr/>
        </p:nvSpPr>
        <p:spPr>
          <a:xfrm>
            <a:off x="173845" y="3443713"/>
            <a:ext cx="1673138" cy="1090042"/>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00B050"/>
                </a:solidFill>
                <a:latin typeface="Tahoma"/>
                <a:cs typeface="Tahoma"/>
              </a:rPr>
              <a:t>Green Channel</a:t>
            </a:r>
            <a:endParaRPr sz="1400" dirty="0">
              <a:solidFill>
                <a:srgbClr val="00B050"/>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 </a:t>
            </a:r>
          </a:p>
          <a:p>
            <a:pPr algn="ctr">
              <a:lnSpc>
                <a:spcPct val="100000"/>
              </a:lnSpc>
            </a:pPr>
            <a:r>
              <a:rPr lang="en-US" sz="1400" dirty="0">
                <a:solidFill>
                  <a:srgbClr val="00B050"/>
                </a:solidFill>
                <a:latin typeface="Tahoma"/>
                <a:cs typeface="Tahoma"/>
              </a:rPr>
              <a:t>PL 100.4</a:t>
            </a:r>
            <a:r>
              <a:rPr sz="1400" dirty="0">
                <a:solidFill>
                  <a:schemeClr val="bg1"/>
                </a:solidFill>
                <a:latin typeface="Tahoma"/>
                <a:cs typeface="Tahoma"/>
              </a:rPr>
              <a:t> </a:t>
            </a:r>
            <a:endParaRPr lang="en-US" sz="1400" dirty="0">
              <a:solidFill>
                <a:schemeClr val="bg1"/>
              </a:solidFill>
              <a:latin typeface="Tahoma"/>
              <a:cs typeface="Tahoma"/>
            </a:endParaRP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 </a:t>
            </a:r>
            <a:r>
              <a:rPr lang="en-US" sz="1400" spc="5" dirty="0">
                <a:solidFill>
                  <a:srgbClr val="00B050"/>
                </a:solidFill>
                <a:latin typeface="Tahoma"/>
                <a:cs typeface="Tahoma"/>
              </a:rPr>
              <a:t>PL100.4</a:t>
            </a:r>
            <a:endParaRPr sz="1400" dirty="0">
              <a:solidFill>
                <a:srgbClr val="00B050"/>
              </a:solidFill>
              <a:latin typeface="Tahoma"/>
              <a:cs typeface="Tahoma"/>
            </a:endParaRPr>
          </a:p>
        </p:txBody>
      </p:sp>
      <p:cxnSp>
        <p:nvCxnSpPr>
          <p:cNvPr id="3" name="Straight Arrow Connector 2">
            <a:extLst>
              <a:ext uri="{FF2B5EF4-FFF2-40B4-BE49-F238E27FC236}">
                <a16:creationId xmlns:a16="http://schemas.microsoft.com/office/drawing/2014/main" id="{42A16198-CB7C-4F89-B0F2-09AE24FCB43C}"/>
              </a:ext>
            </a:extLst>
          </p:cNvPr>
          <p:cNvCxnSpPr>
            <a:cxnSpLocks/>
          </p:cNvCxnSpPr>
          <p:nvPr/>
        </p:nvCxnSpPr>
        <p:spPr>
          <a:xfrm flipV="1">
            <a:off x="1786199" y="1613554"/>
            <a:ext cx="1227060" cy="95450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A9AAC-FF98-457E-BF93-A2618213BE85}"/>
              </a:ext>
            </a:extLst>
          </p:cNvPr>
          <p:cNvPicPr>
            <a:picLocks noChangeAspect="1"/>
          </p:cNvPicPr>
          <p:nvPr/>
        </p:nvPicPr>
        <p:blipFill>
          <a:blip r:embed="rId4"/>
          <a:stretch>
            <a:fillRect/>
          </a:stretch>
        </p:blipFill>
        <p:spPr>
          <a:xfrm>
            <a:off x="6178052" y="1803684"/>
            <a:ext cx="481626" cy="798645"/>
          </a:xfrm>
          <a:prstGeom prst="rect">
            <a:avLst/>
          </a:prstGeom>
        </p:spPr>
      </p:pic>
      <p:sp>
        <p:nvSpPr>
          <p:cNvPr id="21" name="object 13">
            <a:extLst>
              <a:ext uri="{FF2B5EF4-FFF2-40B4-BE49-F238E27FC236}">
                <a16:creationId xmlns:a16="http://schemas.microsoft.com/office/drawing/2014/main" id="{E14DC158-5405-4E20-A1CD-D1B8226272B6}"/>
              </a:ext>
            </a:extLst>
          </p:cNvPr>
          <p:cNvSpPr txBox="1"/>
          <p:nvPr/>
        </p:nvSpPr>
        <p:spPr>
          <a:xfrm>
            <a:off x="6818439" y="1763684"/>
            <a:ext cx="1405926" cy="1090042"/>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00B050"/>
                </a:solidFill>
                <a:latin typeface="Tahoma"/>
                <a:cs typeface="Tahoma"/>
              </a:rPr>
              <a:t>Green Channel</a:t>
            </a:r>
            <a:endParaRPr sz="1400" dirty="0">
              <a:solidFill>
                <a:srgbClr val="00B050"/>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r>
              <a:rPr sz="1400" dirty="0">
                <a:solidFill>
                  <a:schemeClr val="bg1"/>
                </a:solidFill>
                <a:latin typeface="Tahoma"/>
                <a:cs typeface="Tahoma"/>
              </a:rPr>
              <a:t> </a:t>
            </a:r>
            <a:r>
              <a:rPr lang="en-US" sz="1400" dirty="0">
                <a:solidFill>
                  <a:srgbClr val="00B050"/>
                </a:solidFill>
                <a:latin typeface="Tahoma"/>
                <a:cs typeface="Tahoma"/>
              </a:rPr>
              <a:t>PL 100.4</a:t>
            </a: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p>
          <a:p>
            <a:pPr algn="ctr">
              <a:lnSpc>
                <a:spcPct val="100000"/>
              </a:lnSpc>
            </a:pPr>
            <a:r>
              <a:rPr lang="en-US" sz="1400" spc="5" dirty="0">
                <a:solidFill>
                  <a:schemeClr val="bg1"/>
                </a:solidFill>
                <a:latin typeface="Tahoma"/>
                <a:cs typeface="Tahoma"/>
              </a:rPr>
              <a:t> </a:t>
            </a:r>
            <a:r>
              <a:rPr lang="en-US" sz="1400" spc="5" dirty="0">
                <a:solidFill>
                  <a:srgbClr val="00B050"/>
                </a:solidFill>
                <a:latin typeface="Tahoma"/>
                <a:cs typeface="Tahoma"/>
              </a:rPr>
              <a:t>PL 100.4</a:t>
            </a:r>
            <a:endParaRPr sz="1400" dirty="0">
              <a:solidFill>
                <a:srgbClr val="00B050"/>
              </a:solidFill>
              <a:latin typeface="Tahoma"/>
              <a:cs typeface="Tahoma"/>
            </a:endParaRPr>
          </a:p>
        </p:txBody>
      </p:sp>
      <p:cxnSp>
        <p:nvCxnSpPr>
          <p:cNvPr id="22" name="Straight Arrow Connector 21">
            <a:extLst>
              <a:ext uri="{FF2B5EF4-FFF2-40B4-BE49-F238E27FC236}">
                <a16:creationId xmlns:a16="http://schemas.microsoft.com/office/drawing/2014/main" id="{B163F592-6450-48E3-909F-D60656393BEC}"/>
              </a:ext>
            </a:extLst>
          </p:cNvPr>
          <p:cNvCxnSpPr>
            <a:cxnSpLocks/>
          </p:cNvCxnSpPr>
          <p:nvPr/>
        </p:nvCxnSpPr>
        <p:spPr>
          <a:xfrm>
            <a:off x="4145792" y="1569022"/>
            <a:ext cx="1877237" cy="48471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64430AE-6D06-495F-BF78-482FA4489797}"/>
              </a:ext>
            </a:extLst>
          </p:cNvPr>
          <p:cNvPicPr>
            <a:picLocks noChangeAspect="1"/>
          </p:cNvPicPr>
          <p:nvPr/>
        </p:nvPicPr>
        <p:blipFill>
          <a:blip r:embed="rId5"/>
          <a:stretch>
            <a:fillRect/>
          </a:stretch>
        </p:blipFill>
        <p:spPr>
          <a:xfrm>
            <a:off x="3059487" y="4064243"/>
            <a:ext cx="975705" cy="1658697"/>
          </a:xfrm>
          <a:prstGeom prst="rect">
            <a:avLst/>
          </a:prstGeom>
        </p:spPr>
      </p:pic>
      <p:cxnSp>
        <p:nvCxnSpPr>
          <p:cNvPr id="25" name="Straight Arrow Connector 24">
            <a:extLst>
              <a:ext uri="{FF2B5EF4-FFF2-40B4-BE49-F238E27FC236}">
                <a16:creationId xmlns:a16="http://schemas.microsoft.com/office/drawing/2014/main" id="{CA7BFE0A-3EBD-441B-A4B9-3E6134192076}"/>
              </a:ext>
            </a:extLst>
          </p:cNvPr>
          <p:cNvCxnSpPr>
            <a:cxnSpLocks/>
          </p:cNvCxnSpPr>
          <p:nvPr/>
        </p:nvCxnSpPr>
        <p:spPr>
          <a:xfrm>
            <a:off x="1846735" y="2996754"/>
            <a:ext cx="1080818" cy="11485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bject 13">
            <a:extLst>
              <a:ext uri="{FF2B5EF4-FFF2-40B4-BE49-F238E27FC236}">
                <a16:creationId xmlns:a16="http://schemas.microsoft.com/office/drawing/2014/main" id="{78C95BD2-5F4E-4DEC-9D5F-0D88759499B6}"/>
              </a:ext>
            </a:extLst>
          </p:cNvPr>
          <p:cNvSpPr txBox="1"/>
          <p:nvPr/>
        </p:nvSpPr>
        <p:spPr>
          <a:xfrm>
            <a:off x="3050793" y="2268043"/>
            <a:ext cx="1589913" cy="1090042"/>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00B050"/>
                </a:solidFill>
                <a:latin typeface="Tahoma"/>
                <a:cs typeface="Tahoma"/>
              </a:rPr>
              <a:t>Green Channel</a:t>
            </a:r>
            <a:endParaRPr sz="1400" dirty="0">
              <a:solidFill>
                <a:srgbClr val="00B050"/>
              </a:solidFill>
              <a:latin typeface="Tahoma"/>
              <a:cs typeface="Tahoma"/>
            </a:endParaRPr>
          </a:p>
          <a:p>
            <a:pPr algn="ctr">
              <a:lnSpc>
                <a:spcPct val="100000"/>
              </a:lnSpc>
            </a:pPr>
            <a:r>
              <a:rPr sz="1400" spc="-5" dirty="0">
                <a:solidFill>
                  <a:srgbClr val="FFC000"/>
                </a:solidFill>
                <a:latin typeface="Tahoma"/>
                <a:cs typeface="Tahoma"/>
              </a:rPr>
              <a:t>Rx </a:t>
            </a:r>
            <a:r>
              <a:rPr sz="1400" dirty="0">
                <a:solidFill>
                  <a:srgbClr val="FFC000"/>
                </a:solidFill>
                <a:latin typeface="Tahoma"/>
                <a:cs typeface="Tahoma"/>
              </a:rPr>
              <a:t>= </a:t>
            </a:r>
            <a:r>
              <a:rPr lang="en-US" sz="1400" dirty="0">
                <a:solidFill>
                  <a:srgbClr val="FFC000"/>
                </a:solidFill>
                <a:latin typeface="Tahoma"/>
                <a:cs typeface="Tahoma"/>
              </a:rPr>
              <a:t>154.250</a:t>
            </a:r>
          </a:p>
          <a:p>
            <a:pPr algn="ctr">
              <a:lnSpc>
                <a:spcPct val="100000"/>
              </a:lnSpc>
            </a:pPr>
            <a:r>
              <a:rPr lang="en-US" sz="1400" dirty="0">
                <a:solidFill>
                  <a:schemeClr val="bg1"/>
                </a:solidFill>
                <a:latin typeface="Tahoma"/>
                <a:cs typeface="Tahoma"/>
              </a:rPr>
              <a:t> </a:t>
            </a:r>
            <a:r>
              <a:rPr lang="en-US" sz="1400" dirty="0">
                <a:solidFill>
                  <a:srgbClr val="00B050"/>
                </a:solidFill>
                <a:latin typeface="Tahoma"/>
                <a:cs typeface="Tahoma"/>
              </a:rPr>
              <a:t>PL 100.4</a:t>
            </a:r>
            <a:r>
              <a:rPr sz="1400" dirty="0">
                <a:solidFill>
                  <a:srgbClr val="00B050"/>
                </a:solidFill>
                <a:latin typeface="Tahoma"/>
                <a:cs typeface="Tahoma"/>
              </a:rPr>
              <a:t> </a:t>
            </a:r>
            <a:endParaRPr lang="en-US" sz="1400" dirty="0">
              <a:solidFill>
                <a:srgbClr val="00B050"/>
              </a:solidFill>
              <a:latin typeface="Tahoma"/>
              <a:cs typeface="Tahoma"/>
            </a:endParaRPr>
          </a:p>
          <a:p>
            <a:pPr algn="ctr">
              <a:lnSpc>
                <a:spcPct val="100000"/>
              </a:lnSpc>
            </a:pPr>
            <a:r>
              <a:rPr sz="1400" dirty="0">
                <a:solidFill>
                  <a:srgbClr val="92D050"/>
                </a:solidFill>
                <a:latin typeface="Tahoma"/>
                <a:cs typeface="Tahoma"/>
              </a:rPr>
              <a:t>Tx =</a:t>
            </a:r>
            <a:r>
              <a:rPr sz="1400" spc="-135" dirty="0">
                <a:solidFill>
                  <a:srgbClr val="92D050"/>
                </a:solidFill>
                <a:latin typeface="Tahoma"/>
                <a:cs typeface="Tahoma"/>
              </a:rPr>
              <a:t> </a:t>
            </a:r>
            <a:r>
              <a:rPr lang="en-US" sz="1400" spc="5" dirty="0">
                <a:solidFill>
                  <a:srgbClr val="92D050"/>
                </a:solidFill>
                <a:latin typeface="Tahoma"/>
                <a:cs typeface="Tahoma"/>
              </a:rPr>
              <a:t>136.00</a:t>
            </a:r>
          </a:p>
          <a:p>
            <a:pPr algn="ctr">
              <a:lnSpc>
                <a:spcPct val="100000"/>
              </a:lnSpc>
            </a:pPr>
            <a:r>
              <a:rPr lang="en-US" sz="1400" spc="5" dirty="0">
                <a:solidFill>
                  <a:schemeClr val="bg1"/>
                </a:solidFill>
                <a:latin typeface="Tahoma"/>
                <a:cs typeface="Tahoma"/>
              </a:rPr>
              <a:t> </a:t>
            </a:r>
            <a:r>
              <a:rPr lang="en-US" sz="1400" spc="5" dirty="0">
                <a:solidFill>
                  <a:srgbClr val="00B050"/>
                </a:solidFill>
                <a:latin typeface="Tahoma"/>
                <a:cs typeface="Tahoma"/>
              </a:rPr>
              <a:t>PL 100.4</a:t>
            </a:r>
            <a:endParaRPr sz="1400" dirty="0">
              <a:solidFill>
                <a:srgbClr val="00B050"/>
              </a:solidFill>
              <a:latin typeface="Tahoma"/>
              <a:cs typeface="Tahoma"/>
            </a:endParaRPr>
          </a:p>
        </p:txBody>
      </p:sp>
      <p:sp>
        <p:nvSpPr>
          <p:cNvPr id="6" name="TextBox 5">
            <a:extLst>
              <a:ext uri="{FF2B5EF4-FFF2-40B4-BE49-F238E27FC236}">
                <a16:creationId xmlns:a16="http://schemas.microsoft.com/office/drawing/2014/main" id="{E46ECC3C-1B1C-482E-8E67-2A92E12A6CAC}"/>
              </a:ext>
            </a:extLst>
          </p:cNvPr>
          <p:cNvSpPr txBox="1"/>
          <p:nvPr/>
        </p:nvSpPr>
        <p:spPr>
          <a:xfrm>
            <a:off x="5262888" y="288496"/>
            <a:ext cx="3865872" cy="738664"/>
          </a:xfrm>
          <a:prstGeom prst="rect">
            <a:avLst/>
          </a:prstGeom>
          <a:noFill/>
        </p:spPr>
        <p:txBody>
          <a:bodyPr wrap="square" rtlCol="0">
            <a:spAutoFit/>
          </a:bodyPr>
          <a:lstStyle/>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When a RX PL tone has been programmed,  The radio will not open squelch unless the same tone is transmitted by the other radio.</a:t>
            </a:r>
          </a:p>
        </p:txBody>
      </p:sp>
      <p:pic>
        <p:nvPicPr>
          <p:cNvPr id="24" name="Picture 23">
            <a:extLst>
              <a:ext uri="{FF2B5EF4-FFF2-40B4-BE49-F238E27FC236}">
                <a16:creationId xmlns:a16="http://schemas.microsoft.com/office/drawing/2014/main" id="{E2008323-BC17-4250-B7DE-B9DCC61E92DF}"/>
              </a:ext>
            </a:extLst>
          </p:cNvPr>
          <p:cNvPicPr>
            <a:picLocks noChangeAspect="1"/>
          </p:cNvPicPr>
          <p:nvPr/>
        </p:nvPicPr>
        <p:blipFill>
          <a:blip r:embed="rId4"/>
          <a:stretch>
            <a:fillRect/>
          </a:stretch>
        </p:blipFill>
        <p:spPr>
          <a:xfrm>
            <a:off x="6214570" y="4064243"/>
            <a:ext cx="481626" cy="690390"/>
          </a:xfrm>
          <a:prstGeom prst="rect">
            <a:avLst/>
          </a:prstGeom>
        </p:spPr>
      </p:pic>
      <p:sp>
        <p:nvSpPr>
          <p:cNvPr id="26" name="object 13">
            <a:extLst>
              <a:ext uri="{FF2B5EF4-FFF2-40B4-BE49-F238E27FC236}">
                <a16:creationId xmlns:a16="http://schemas.microsoft.com/office/drawing/2014/main" id="{24E19749-6623-4A24-8735-5B350A62DEE5}"/>
              </a:ext>
            </a:extLst>
          </p:cNvPr>
          <p:cNvSpPr txBox="1"/>
          <p:nvPr/>
        </p:nvSpPr>
        <p:spPr>
          <a:xfrm>
            <a:off x="6696196" y="4533755"/>
            <a:ext cx="1405926" cy="1090042"/>
          </a:xfrm>
          <a:prstGeom prst="rect">
            <a:avLst/>
          </a:prstGeom>
        </p:spPr>
        <p:txBody>
          <a:bodyPr vert="horz" wrap="square" lIns="0" tIns="12700" rIns="0" bIns="0" rtlCol="0">
            <a:spAutoFit/>
          </a:bodyPr>
          <a:lstStyle/>
          <a:p>
            <a:pPr algn="ctr">
              <a:lnSpc>
                <a:spcPct val="100000"/>
              </a:lnSpc>
              <a:spcBef>
                <a:spcPts val="100"/>
              </a:spcBef>
            </a:pPr>
            <a:r>
              <a:rPr lang="en-US" sz="1400" b="1" dirty="0">
                <a:solidFill>
                  <a:srgbClr val="FF0000"/>
                </a:solidFill>
                <a:latin typeface="Tahoma"/>
                <a:cs typeface="Tahoma"/>
              </a:rPr>
              <a:t>Red Channel</a:t>
            </a:r>
            <a:endParaRPr sz="1400" dirty="0">
              <a:solidFill>
                <a:srgbClr val="FF0000"/>
              </a:solidFill>
              <a:latin typeface="Tahoma"/>
              <a:cs typeface="Tahoma"/>
            </a:endParaRPr>
          </a:p>
          <a:p>
            <a:pPr algn="ctr">
              <a:lnSpc>
                <a:spcPct val="100000"/>
              </a:lnSpc>
            </a:pPr>
            <a:r>
              <a:rPr sz="1400" spc="-5" dirty="0">
                <a:solidFill>
                  <a:srgbClr val="92D050"/>
                </a:solidFill>
                <a:latin typeface="Tahoma"/>
                <a:cs typeface="Tahoma"/>
              </a:rPr>
              <a:t>Rx </a:t>
            </a:r>
            <a:r>
              <a:rPr sz="1400" dirty="0">
                <a:solidFill>
                  <a:srgbClr val="92D050"/>
                </a:solidFill>
                <a:latin typeface="Tahoma"/>
                <a:cs typeface="Tahoma"/>
              </a:rPr>
              <a:t>= </a:t>
            </a:r>
            <a:r>
              <a:rPr lang="en-US" sz="1400" dirty="0">
                <a:solidFill>
                  <a:srgbClr val="92D050"/>
                </a:solidFill>
                <a:latin typeface="Tahoma"/>
                <a:cs typeface="Tahoma"/>
              </a:rPr>
              <a:t>136.00</a:t>
            </a:r>
          </a:p>
          <a:p>
            <a:pPr algn="ctr">
              <a:lnSpc>
                <a:spcPct val="100000"/>
              </a:lnSpc>
            </a:pPr>
            <a:r>
              <a:rPr sz="1400" dirty="0">
                <a:solidFill>
                  <a:schemeClr val="bg1"/>
                </a:solidFill>
                <a:latin typeface="Tahoma"/>
                <a:cs typeface="Tahoma"/>
              </a:rPr>
              <a:t> </a:t>
            </a:r>
            <a:r>
              <a:rPr lang="en-US" sz="1400" dirty="0">
                <a:solidFill>
                  <a:srgbClr val="FF0000"/>
                </a:solidFill>
                <a:latin typeface="Tahoma"/>
                <a:cs typeface="Tahoma"/>
              </a:rPr>
              <a:t>PL 64.9</a:t>
            </a:r>
          </a:p>
          <a:p>
            <a:pPr algn="ctr">
              <a:lnSpc>
                <a:spcPct val="100000"/>
              </a:lnSpc>
            </a:pPr>
            <a:r>
              <a:rPr sz="1400" dirty="0">
                <a:solidFill>
                  <a:srgbClr val="FFC000"/>
                </a:solidFill>
                <a:latin typeface="Tahoma"/>
                <a:cs typeface="Tahoma"/>
              </a:rPr>
              <a:t>Tx =</a:t>
            </a:r>
            <a:r>
              <a:rPr sz="1400" spc="-135" dirty="0">
                <a:solidFill>
                  <a:srgbClr val="FFC000"/>
                </a:solidFill>
                <a:latin typeface="Tahoma"/>
                <a:cs typeface="Tahoma"/>
              </a:rPr>
              <a:t> </a:t>
            </a:r>
            <a:r>
              <a:rPr lang="en-US" sz="1400" spc="5" dirty="0">
                <a:solidFill>
                  <a:srgbClr val="FFC000"/>
                </a:solidFill>
                <a:latin typeface="Tahoma"/>
                <a:cs typeface="Tahoma"/>
              </a:rPr>
              <a:t>154.250</a:t>
            </a:r>
          </a:p>
          <a:p>
            <a:pPr algn="ctr">
              <a:lnSpc>
                <a:spcPct val="100000"/>
              </a:lnSpc>
            </a:pPr>
            <a:r>
              <a:rPr lang="en-US" sz="1400" spc="5" dirty="0">
                <a:solidFill>
                  <a:srgbClr val="FF0000"/>
                </a:solidFill>
                <a:latin typeface="Tahoma"/>
                <a:cs typeface="Tahoma"/>
              </a:rPr>
              <a:t>PL 64.9</a:t>
            </a:r>
            <a:endParaRPr sz="1400" dirty="0">
              <a:solidFill>
                <a:srgbClr val="FF0000"/>
              </a:solidFill>
              <a:latin typeface="Tahoma"/>
              <a:cs typeface="Tahoma"/>
            </a:endParaRPr>
          </a:p>
        </p:txBody>
      </p:sp>
      <p:cxnSp>
        <p:nvCxnSpPr>
          <p:cNvPr id="28" name="Straight Arrow Connector 27">
            <a:extLst>
              <a:ext uri="{FF2B5EF4-FFF2-40B4-BE49-F238E27FC236}">
                <a16:creationId xmlns:a16="http://schemas.microsoft.com/office/drawing/2014/main" id="{0047E98C-848A-4034-89D4-B846C320C4DE}"/>
              </a:ext>
            </a:extLst>
          </p:cNvPr>
          <p:cNvCxnSpPr>
            <a:cxnSpLocks/>
          </p:cNvCxnSpPr>
          <p:nvPr/>
        </p:nvCxnSpPr>
        <p:spPr>
          <a:xfrm flipV="1">
            <a:off x="4195064" y="4315057"/>
            <a:ext cx="1827965" cy="23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0E376B4-1A2F-4FF3-BCC8-5B4E994F472B}"/>
              </a:ext>
            </a:extLst>
          </p:cNvPr>
          <p:cNvPicPr>
            <a:picLocks noChangeAspect="1"/>
          </p:cNvPicPr>
          <p:nvPr/>
        </p:nvPicPr>
        <p:blipFill>
          <a:blip r:embed="rId6"/>
          <a:stretch>
            <a:fillRect/>
          </a:stretch>
        </p:blipFill>
        <p:spPr>
          <a:xfrm>
            <a:off x="0" y="6089904"/>
            <a:ext cx="9144000" cy="768096"/>
          </a:xfrm>
          <a:prstGeom prst="rect">
            <a:avLst/>
          </a:prstGeom>
        </p:spPr>
      </p:pic>
      <p:sp>
        <p:nvSpPr>
          <p:cNvPr id="31" name="TextBox 30">
            <a:extLst>
              <a:ext uri="{FF2B5EF4-FFF2-40B4-BE49-F238E27FC236}">
                <a16:creationId xmlns:a16="http://schemas.microsoft.com/office/drawing/2014/main" id="{2F50E945-D490-4762-A5A7-CF3607162B09}"/>
              </a:ext>
            </a:extLst>
          </p:cNvPr>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Tones</a:t>
            </a:r>
          </a:p>
        </p:txBody>
      </p:sp>
      <p:pic>
        <p:nvPicPr>
          <p:cNvPr id="23" name="Picture 22">
            <a:extLst>
              <a:ext uri="{FF2B5EF4-FFF2-40B4-BE49-F238E27FC236}">
                <a16:creationId xmlns:a16="http://schemas.microsoft.com/office/drawing/2014/main" id="{A39DE72E-1137-4A9F-A993-F13721487717}"/>
              </a:ext>
            </a:extLst>
          </p:cNvPr>
          <p:cNvPicPr>
            <a:picLocks noChangeAspect="1"/>
          </p:cNvPicPr>
          <p:nvPr/>
        </p:nvPicPr>
        <p:blipFill>
          <a:blip r:embed="rId7"/>
          <a:stretch>
            <a:fillRect/>
          </a:stretch>
        </p:blipFill>
        <p:spPr>
          <a:xfrm>
            <a:off x="7738074" y="6075953"/>
            <a:ext cx="1405926" cy="782047"/>
          </a:xfrm>
          <a:prstGeom prst="rect">
            <a:avLst/>
          </a:prstGeom>
        </p:spPr>
      </p:pic>
      <p:sp>
        <p:nvSpPr>
          <p:cNvPr id="2" name="Multiplication Sign 1">
            <a:extLst>
              <a:ext uri="{FF2B5EF4-FFF2-40B4-BE49-F238E27FC236}">
                <a16:creationId xmlns:a16="http://schemas.microsoft.com/office/drawing/2014/main" id="{A8911CAC-06C7-4FE0-87BC-75F93ADC1109}"/>
              </a:ext>
            </a:extLst>
          </p:cNvPr>
          <p:cNvSpPr/>
          <p:nvPr/>
        </p:nvSpPr>
        <p:spPr>
          <a:xfrm>
            <a:off x="2776770" y="3794125"/>
            <a:ext cx="565434" cy="66015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37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47756-F9D4-46AB-88A2-57775030F7A0}"/>
              </a:ext>
            </a:extLst>
          </p:cNvPr>
          <p:cNvPicPr>
            <a:picLocks noChangeAspect="1"/>
          </p:cNvPicPr>
          <p:nvPr/>
        </p:nvPicPr>
        <p:blipFill>
          <a:blip r:embed="rId2"/>
          <a:stretch>
            <a:fillRect/>
          </a:stretch>
        </p:blipFill>
        <p:spPr>
          <a:xfrm>
            <a:off x="0" y="6044113"/>
            <a:ext cx="9144000" cy="813887"/>
          </a:xfrm>
          <a:prstGeom prst="rect">
            <a:avLst/>
          </a:prstGeom>
        </p:spPr>
      </p:pic>
      <p:sp>
        <p:nvSpPr>
          <p:cNvPr id="6" name="TextBox 5"/>
          <p:cNvSpPr txBox="1"/>
          <p:nvPr/>
        </p:nvSpPr>
        <p:spPr>
          <a:xfrm>
            <a:off x="228600" y="6155812"/>
            <a:ext cx="5843954" cy="523220"/>
          </a:xfrm>
          <a:prstGeom prst="rect">
            <a:avLst/>
          </a:prstGeom>
          <a:solidFill>
            <a:srgbClr val="002060"/>
          </a:solidFill>
        </p:spPr>
        <p:txBody>
          <a:bodyPr wrap="square" rtlCol="0">
            <a:spAutoFit/>
          </a:bodyPr>
          <a:lstStyle/>
          <a:p>
            <a:r>
              <a:rPr lang="en-US" sz="2800" b="1" dirty="0">
                <a:solidFill>
                  <a:schemeClr val="bg1">
                    <a:lumMod val="40000"/>
                    <a:lumOff val="60000"/>
                  </a:schemeClr>
                </a:solidFill>
              </a:rPr>
              <a:t>Analog Frequencies – PL Tone Use</a:t>
            </a:r>
          </a:p>
        </p:txBody>
      </p:sp>
      <p:sp>
        <p:nvSpPr>
          <p:cNvPr id="2" name="TextBox 1"/>
          <p:cNvSpPr txBox="1"/>
          <p:nvPr/>
        </p:nvSpPr>
        <p:spPr>
          <a:xfrm>
            <a:off x="1173464" y="1078468"/>
            <a:ext cx="184731" cy="369332"/>
          </a:xfrm>
          <a:prstGeom prst="rect">
            <a:avLst/>
          </a:prstGeom>
          <a:noFill/>
        </p:spPr>
        <p:txBody>
          <a:bodyPr wrap="none" rtlCol="0">
            <a:spAutoFit/>
          </a:bodyPr>
          <a:lstStyle/>
          <a:p>
            <a:endParaRPr lang="en-US" dirty="0">
              <a:solidFill>
                <a:schemeClr val="bg1"/>
              </a:solidFill>
            </a:endParaRPr>
          </a:p>
        </p:txBody>
      </p:sp>
      <p:pic>
        <p:nvPicPr>
          <p:cNvPr id="8" name="Picture 7">
            <a:extLst>
              <a:ext uri="{FF2B5EF4-FFF2-40B4-BE49-F238E27FC236}">
                <a16:creationId xmlns:a16="http://schemas.microsoft.com/office/drawing/2014/main" id="{CF00CC2E-FBCF-40A3-BFA2-161200549476}"/>
              </a:ext>
            </a:extLst>
          </p:cNvPr>
          <p:cNvPicPr>
            <a:picLocks noChangeAspect="1"/>
          </p:cNvPicPr>
          <p:nvPr/>
        </p:nvPicPr>
        <p:blipFill>
          <a:blip r:embed="rId3"/>
          <a:stretch>
            <a:fillRect/>
          </a:stretch>
        </p:blipFill>
        <p:spPr>
          <a:xfrm>
            <a:off x="7680833" y="6044113"/>
            <a:ext cx="1463167" cy="813887"/>
          </a:xfrm>
          <a:prstGeom prst="rect">
            <a:avLst/>
          </a:prstGeom>
        </p:spPr>
      </p:pic>
      <p:sp>
        <p:nvSpPr>
          <p:cNvPr id="9" name="Rectangle: Diagonal Corners Snipped 8">
            <a:extLst>
              <a:ext uri="{FF2B5EF4-FFF2-40B4-BE49-F238E27FC236}">
                <a16:creationId xmlns:a16="http://schemas.microsoft.com/office/drawing/2014/main" id="{A003D49D-5DD0-4D5A-AE7F-9E0A3BD27CF9}"/>
              </a:ext>
            </a:extLst>
          </p:cNvPr>
          <p:cNvSpPr/>
          <p:nvPr/>
        </p:nvSpPr>
        <p:spPr>
          <a:xfrm>
            <a:off x="1771706" y="1523998"/>
            <a:ext cx="6400800" cy="3393695"/>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415EC5-9A54-41D9-A44C-D896D0E5A2A3}"/>
              </a:ext>
            </a:extLst>
          </p:cNvPr>
          <p:cNvPicPr>
            <a:picLocks noChangeAspect="1"/>
          </p:cNvPicPr>
          <p:nvPr/>
        </p:nvPicPr>
        <p:blipFill>
          <a:blip r:embed="rId4"/>
          <a:stretch>
            <a:fillRect/>
          </a:stretch>
        </p:blipFill>
        <p:spPr>
          <a:xfrm>
            <a:off x="2602819" y="1703188"/>
            <a:ext cx="442733" cy="749879"/>
          </a:xfrm>
          <a:prstGeom prst="rect">
            <a:avLst/>
          </a:prstGeom>
        </p:spPr>
      </p:pic>
      <p:pic>
        <p:nvPicPr>
          <p:cNvPr id="11" name="Picture 10">
            <a:extLst>
              <a:ext uri="{FF2B5EF4-FFF2-40B4-BE49-F238E27FC236}">
                <a16:creationId xmlns:a16="http://schemas.microsoft.com/office/drawing/2014/main" id="{41928E2F-0933-4AFE-8CE3-AFB015D0B859}"/>
              </a:ext>
            </a:extLst>
          </p:cNvPr>
          <p:cNvPicPr>
            <a:picLocks noChangeAspect="1"/>
          </p:cNvPicPr>
          <p:nvPr/>
        </p:nvPicPr>
        <p:blipFill>
          <a:blip r:embed="rId5"/>
          <a:stretch>
            <a:fillRect/>
          </a:stretch>
        </p:blipFill>
        <p:spPr>
          <a:xfrm>
            <a:off x="3504729" y="3652359"/>
            <a:ext cx="445047" cy="749873"/>
          </a:xfrm>
          <a:prstGeom prst="rect">
            <a:avLst/>
          </a:prstGeom>
        </p:spPr>
      </p:pic>
      <p:pic>
        <p:nvPicPr>
          <p:cNvPr id="13" name="Picture 12">
            <a:extLst>
              <a:ext uri="{FF2B5EF4-FFF2-40B4-BE49-F238E27FC236}">
                <a16:creationId xmlns:a16="http://schemas.microsoft.com/office/drawing/2014/main" id="{3745E291-E9B1-4724-9BB7-24741A6D83BE}"/>
              </a:ext>
            </a:extLst>
          </p:cNvPr>
          <p:cNvPicPr>
            <a:picLocks noChangeAspect="1"/>
          </p:cNvPicPr>
          <p:nvPr/>
        </p:nvPicPr>
        <p:blipFill>
          <a:blip r:embed="rId5"/>
          <a:stretch>
            <a:fillRect/>
          </a:stretch>
        </p:blipFill>
        <p:spPr>
          <a:xfrm>
            <a:off x="6072554" y="2870264"/>
            <a:ext cx="445047" cy="749873"/>
          </a:xfrm>
          <a:prstGeom prst="rect">
            <a:avLst/>
          </a:prstGeom>
        </p:spPr>
      </p:pic>
      <p:sp>
        <p:nvSpPr>
          <p:cNvPr id="4" name="Oval 3">
            <a:extLst>
              <a:ext uri="{FF2B5EF4-FFF2-40B4-BE49-F238E27FC236}">
                <a16:creationId xmlns:a16="http://schemas.microsoft.com/office/drawing/2014/main" id="{F2857283-F6ED-40EC-8153-E81CB5708BED}"/>
              </a:ext>
            </a:extLst>
          </p:cNvPr>
          <p:cNvSpPr/>
          <p:nvPr/>
        </p:nvSpPr>
        <p:spPr>
          <a:xfrm>
            <a:off x="1654072" y="990600"/>
            <a:ext cx="3537022" cy="2438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8EB514-5B55-49E2-A599-3A368CBD171D}"/>
              </a:ext>
            </a:extLst>
          </p:cNvPr>
          <p:cNvSpPr/>
          <p:nvPr/>
        </p:nvSpPr>
        <p:spPr>
          <a:xfrm>
            <a:off x="1469549" y="2961680"/>
            <a:ext cx="3308623" cy="2493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9CC4AB25-0CAE-4C83-AD31-CC91F2283730}"/>
              </a:ext>
            </a:extLst>
          </p:cNvPr>
          <p:cNvSpPr txBox="1"/>
          <p:nvPr/>
        </p:nvSpPr>
        <p:spPr>
          <a:xfrm>
            <a:off x="2513789" y="3989892"/>
            <a:ext cx="1405926" cy="820738"/>
          </a:xfrm>
          <a:prstGeom prst="rect">
            <a:avLst/>
          </a:prstGeom>
        </p:spPr>
        <p:txBody>
          <a:bodyPr vert="horz" wrap="square" lIns="0" tIns="12700" rIns="0" bIns="0" rtlCol="0">
            <a:spAutoFit/>
          </a:bodyPr>
          <a:lstStyle/>
          <a:p>
            <a:pPr algn="ctr">
              <a:lnSpc>
                <a:spcPct val="100000"/>
              </a:lnSpc>
              <a:spcBef>
                <a:spcPts val="100"/>
              </a:spcBef>
            </a:pPr>
            <a:r>
              <a:rPr lang="en-US" sz="1050" b="1" dirty="0">
                <a:solidFill>
                  <a:srgbClr val="FF0000"/>
                </a:solidFill>
                <a:latin typeface="Tahoma"/>
                <a:cs typeface="Tahoma"/>
              </a:rPr>
              <a:t>Red Channel</a:t>
            </a:r>
            <a:endParaRPr sz="1050" dirty="0">
              <a:solidFill>
                <a:srgbClr val="FF0000"/>
              </a:solidFill>
              <a:latin typeface="Tahoma"/>
              <a:cs typeface="Tahoma"/>
            </a:endParaRPr>
          </a:p>
          <a:p>
            <a:pPr algn="ctr">
              <a:lnSpc>
                <a:spcPct val="100000"/>
              </a:lnSpc>
            </a:pPr>
            <a:r>
              <a:rPr sz="1050" spc="-5" dirty="0">
                <a:solidFill>
                  <a:srgbClr val="92D050"/>
                </a:solidFill>
                <a:latin typeface="Tahoma"/>
                <a:cs typeface="Tahoma"/>
              </a:rPr>
              <a:t>Rx </a:t>
            </a:r>
            <a:r>
              <a:rPr sz="1050" dirty="0">
                <a:solidFill>
                  <a:srgbClr val="92D050"/>
                </a:solidFill>
                <a:latin typeface="Tahoma"/>
                <a:cs typeface="Tahoma"/>
              </a:rPr>
              <a:t>= </a:t>
            </a:r>
            <a:r>
              <a:rPr lang="en-US" sz="1050" dirty="0">
                <a:solidFill>
                  <a:srgbClr val="92D050"/>
                </a:solidFill>
                <a:latin typeface="Tahoma"/>
                <a:cs typeface="Tahoma"/>
              </a:rPr>
              <a:t>136.00</a:t>
            </a:r>
          </a:p>
          <a:p>
            <a:pPr algn="ctr">
              <a:lnSpc>
                <a:spcPct val="100000"/>
              </a:lnSpc>
            </a:pPr>
            <a:r>
              <a:rPr sz="1050" dirty="0">
                <a:solidFill>
                  <a:schemeClr val="bg1"/>
                </a:solidFill>
                <a:latin typeface="Tahoma"/>
                <a:cs typeface="Tahoma"/>
              </a:rPr>
              <a:t> </a:t>
            </a:r>
            <a:r>
              <a:rPr lang="en-US" sz="1050" dirty="0">
                <a:solidFill>
                  <a:srgbClr val="FF0000"/>
                </a:solidFill>
                <a:latin typeface="Tahoma"/>
                <a:cs typeface="Tahoma"/>
              </a:rPr>
              <a:t>PL 64.9</a:t>
            </a:r>
          </a:p>
          <a:p>
            <a:pPr algn="ctr">
              <a:lnSpc>
                <a:spcPct val="100000"/>
              </a:lnSpc>
            </a:pPr>
            <a:r>
              <a:rPr sz="1050" dirty="0">
                <a:solidFill>
                  <a:srgbClr val="FFC000"/>
                </a:solidFill>
                <a:latin typeface="Tahoma"/>
                <a:cs typeface="Tahoma"/>
              </a:rPr>
              <a:t>Tx =</a:t>
            </a:r>
            <a:r>
              <a:rPr sz="1050" spc="-135" dirty="0">
                <a:solidFill>
                  <a:srgbClr val="FFC000"/>
                </a:solidFill>
                <a:latin typeface="Tahoma"/>
                <a:cs typeface="Tahoma"/>
              </a:rPr>
              <a:t> </a:t>
            </a:r>
            <a:r>
              <a:rPr lang="en-US" sz="1050" spc="5" dirty="0">
                <a:solidFill>
                  <a:srgbClr val="FFC000"/>
                </a:solidFill>
                <a:latin typeface="Tahoma"/>
                <a:cs typeface="Tahoma"/>
              </a:rPr>
              <a:t>154.250</a:t>
            </a:r>
          </a:p>
          <a:p>
            <a:pPr algn="ctr">
              <a:lnSpc>
                <a:spcPct val="100000"/>
              </a:lnSpc>
            </a:pPr>
            <a:r>
              <a:rPr lang="en-US" sz="1050" spc="5" dirty="0">
                <a:solidFill>
                  <a:srgbClr val="FF0000"/>
                </a:solidFill>
                <a:latin typeface="Tahoma"/>
                <a:cs typeface="Tahoma"/>
              </a:rPr>
              <a:t>PL 64.9</a:t>
            </a:r>
            <a:endParaRPr sz="1050" dirty="0">
              <a:solidFill>
                <a:srgbClr val="FF0000"/>
              </a:solidFill>
              <a:latin typeface="Tahoma"/>
              <a:cs typeface="Tahoma"/>
            </a:endParaRPr>
          </a:p>
        </p:txBody>
      </p:sp>
      <p:sp>
        <p:nvSpPr>
          <p:cNvPr id="18" name="Oval 17">
            <a:extLst>
              <a:ext uri="{FF2B5EF4-FFF2-40B4-BE49-F238E27FC236}">
                <a16:creationId xmlns:a16="http://schemas.microsoft.com/office/drawing/2014/main" id="{2931FB7F-DC4A-440E-B48D-7536EEEE5AE9}"/>
              </a:ext>
            </a:extLst>
          </p:cNvPr>
          <p:cNvSpPr/>
          <p:nvPr/>
        </p:nvSpPr>
        <p:spPr>
          <a:xfrm>
            <a:off x="4476013" y="1414804"/>
            <a:ext cx="3998649" cy="36120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3">
            <a:extLst>
              <a:ext uri="{FF2B5EF4-FFF2-40B4-BE49-F238E27FC236}">
                <a16:creationId xmlns:a16="http://schemas.microsoft.com/office/drawing/2014/main" id="{34FFDFA3-1A69-43C0-B854-5952A0E8F1F7}"/>
              </a:ext>
            </a:extLst>
          </p:cNvPr>
          <p:cNvSpPr txBox="1"/>
          <p:nvPr/>
        </p:nvSpPr>
        <p:spPr>
          <a:xfrm>
            <a:off x="5486400" y="1914702"/>
            <a:ext cx="1405926" cy="820738"/>
          </a:xfrm>
          <a:prstGeom prst="rect">
            <a:avLst/>
          </a:prstGeom>
        </p:spPr>
        <p:txBody>
          <a:bodyPr vert="horz" wrap="square" lIns="0" tIns="12700" rIns="0" bIns="0" rtlCol="0">
            <a:spAutoFit/>
          </a:bodyPr>
          <a:lstStyle/>
          <a:p>
            <a:pPr algn="ctr">
              <a:lnSpc>
                <a:spcPct val="100000"/>
              </a:lnSpc>
              <a:spcBef>
                <a:spcPts val="100"/>
              </a:spcBef>
            </a:pPr>
            <a:r>
              <a:rPr lang="en-US" sz="1050" b="1" dirty="0">
                <a:solidFill>
                  <a:srgbClr val="0070C0"/>
                </a:solidFill>
                <a:latin typeface="Tahoma"/>
                <a:cs typeface="Tahoma"/>
              </a:rPr>
              <a:t>Blue Channel</a:t>
            </a:r>
            <a:endParaRPr sz="1050" dirty="0">
              <a:solidFill>
                <a:srgbClr val="0070C0"/>
              </a:solidFill>
              <a:latin typeface="Tahoma"/>
              <a:cs typeface="Tahoma"/>
            </a:endParaRPr>
          </a:p>
          <a:p>
            <a:pPr algn="ctr">
              <a:lnSpc>
                <a:spcPct val="100000"/>
              </a:lnSpc>
            </a:pPr>
            <a:r>
              <a:rPr sz="1050" spc="-5" dirty="0">
                <a:solidFill>
                  <a:srgbClr val="92D050"/>
                </a:solidFill>
                <a:latin typeface="Tahoma"/>
                <a:cs typeface="Tahoma"/>
              </a:rPr>
              <a:t>Rx </a:t>
            </a:r>
            <a:r>
              <a:rPr sz="1050" dirty="0">
                <a:solidFill>
                  <a:srgbClr val="92D050"/>
                </a:solidFill>
                <a:latin typeface="Tahoma"/>
                <a:cs typeface="Tahoma"/>
              </a:rPr>
              <a:t>= </a:t>
            </a:r>
            <a:r>
              <a:rPr lang="en-US" sz="1050" dirty="0">
                <a:solidFill>
                  <a:srgbClr val="92D050"/>
                </a:solidFill>
                <a:latin typeface="Tahoma"/>
                <a:cs typeface="Tahoma"/>
              </a:rPr>
              <a:t>136.00</a:t>
            </a:r>
          </a:p>
          <a:p>
            <a:pPr algn="ctr">
              <a:lnSpc>
                <a:spcPct val="100000"/>
              </a:lnSpc>
            </a:pPr>
            <a:r>
              <a:rPr sz="1050" dirty="0">
                <a:solidFill>
                  <a:schemeClr val="bg1"/>
                </a:solidFill>
                <a:latin typeface="Tahoma"/>
                <a:cs typeface="Tahoma"/>
              </a:rPr>
              <a:t> </a:t>
            </a:r>
            <a:r>
              <a:rPr lang="en-US" sz="1050" dirty="0">
                <a:solidFill>
                  <a:srgbClr val="0070C0"/>
                </a:solidFill>
                <a:latin typeface="Tahoma"/>
                <a:cs typeface="Tahoma"/>
              </a:rPr>
              <a:t>PL 101.2</a:t>
            </a:r>
          </a:p>
          <a:p>
            <a:pPr algn="ctr">
              <a:lnSpc>
                <a:spcPct val="100000"/>
              </a:lnSpc>
            </a:pPr>
            <a:r>
              <a:rPr sz="1050" dirty="0">
                <a:solidFill>
                  <a:srgbClr val="FFC000"/>
                </a:solidFill>
                <a:latin typeface="Tahoma"/>
                <a:cs typeface="Tahoma"/>
              </a:rPr>
              <a:t>Tx =</a:t>
            </a:r>
            <a:r>
              <a:rPr sz="1050" spc="-135" dirty="0">
                <a:solidFill>
                  <a:srgbClr val="FFC000"/>
                </a:solidFill>
                <a:latin typeface="Tahoma"/>
                <a:cs typeface="Tahoma"/>
              </a:rPr>
              <a:t> </a:t>
            </a:r>
            <a:r>
              <a:rPr lang="en-US" sz="1050" spc="5" dirty="0">
                <a:solidFill>
                  <a:srgbClr val="FFC000"/>
                </a:solidFill>
                <a:latin typeface="Tahoma"/>
                <a:cs typeface="Tahoma"/>
              </a:rPr>
              <a:t>154.250</a:t>
            </a:r>
          </a:p>
          <a:p>
            <a:pPr algn="ctr">
              <a:lnSpc>
                <a:spcPct val="100000"/>
              </a:lnSpc>
            </a:pPr>
            <a:r>
              <a:rPr lang="en-US" sz="1050" spc="5" dirty="0">
                <a:solidFill>
                  <a:srgbClr val="0070C0"/>
                </a:solidFill>
                <a:latin typeface="Tahoma"/>
                <a:cs typeface="Tahoma"/>
              </a:rPr>
              <a:t>PL 101.2</a:t>
            </a:r>
            <a:endParaRPr sz="1050" dirty="0">
              <a:solidFill>
                <a:srgbClr val="0070C0"/>
              </a:solidFill>
              <a:latin typeface="Tahoma"/>
              <a:cs typeface="Tahoma"/>
            </a:endParaRPr>
          </a:p>
        </p:txBody>
      </p:sp>
      <p:sp>
        <p:nvSpPr>
          <p:cNvPr id="20" name="object 13">
            <a:extLst>
              <a:ext uri="{FF2B5EF4-FFF2-40B4-BE49-F238E27FC236}">
                <a16:creationId xmlns:a16="http://schemas.microsoft.com/office/drawing/2014/main" id="{77C3A8A7-9BBF-4402-875A-D6C3ACD83DDA}"/>
              </a:ext>
            </a:extLst>
          </p:cNvPr>
          <p:cNvSpPr txBox="1"/>
          <p:nvPr/>
        </p:nvSpPr>
        <p:spPr>
          <a:xfrm>
            <a:off x="2916447" y="1759940"/>
            <a:ext cx="1589913" cy="820738"/>
          </a:xfrm>
          <a:prstGeom prst="rect">
            <a:avLst/>
          </a:prstGeom>
        </p:spPr>
        <p:txBody>
          <a:bodyPr vert="horz" wrap="square" lIns="0" tIns="12700" rIns="0" bIns="0" rtlCol="0">
            <a:spAutoFit/>
          </a:bodyPr>
          <a:lstStyle/>
          <a:p>
            <a:pPr algn="ctr">
              <a:lnSpc>
                <a:spcPct val="100000"/>
              </a:lnSpc>
              <a:spcBef>
                <a:spcPts val="100"/>
              </a:spcBef>
            </a:pPr>
            <a:r>
              <a:rPr lang="en-US" sz="1050" b="1" dirty="0">
                <a:solidFill>
                  <a:srgbClr val="00B050"/>
                </a:solidFill>
                <a:latin typeface="Tahoma"/>
                <a:cs typeface="Tahoma"/>
              </a:rPr>
              <a:t>Green Channel</a:t>
            </a:r>
            <a:endParaRPr sz="1050" dirty="0">
              <a:solidFill>
                <a:srgbClr val="00B050"/>
              </a:solidFill>
              <a:latin typeface="Tahoma"/>
              <a:cs typeface="Tahoma"/>
            </a:endParaRPr>
          </a:p>
          <a:p>
            <a:pPr algn="ctr">
              <a:lnSpc>
                <a:spcPct val="100000"/>
              </a:lnSpc>
            </a:pPr>
            <a:r>
              <a:rPr sz="1050" spc="-5" dirty="0">
                <a:solidFill>
                  <a:srgbClr val="FFC000"/>
                </a:solidFill>
                <a:latin typeface="Tahoma"/>
                <a:cs typeface="Tahoma"/>
              </a:rPr>
              <a:t>Rx </a:t>
            </a:r>
            <a:r>
              <a:rPr sz="1050" dirty="0">
                <a:solidFill>
                  <a:srgbClr val="FFC000"/>
                </a:solidFill>
                <a:latin typeface="Tahoma"/>
                <a:cs typeface="Tahoma"/>
              </a:rPr>
              <a:t>= </a:t>
            </a:r>
            <a:r>
              <a:rPr lang="en-US" sz="1050" dirty="0">
                <a:solidFill>
                  <a:srgbClr val="FFC000"/>
                </a:solidFill>
                <a:latin typeface="Tahoma"/>
                <a:cs typeface="Tahoma"/>
              </a:rPr>
              <a:t>154.250</a:t>
            </a:r>
          </a:p>
          <a:p>
            <a:pPr algn="ctr">
              <a:lnSpc>
                <a:spcPct val="100000"/>
              </a:lnSpc>
            </a:pPr>
            <a:r>
              <a:rPr lang="en-US" sz="1050" dirty="0">
                <a:solidFill>
                  <a:schemeClr val="bg1"/>
                </a:solidFill>
                <a:latin typeface="Tahoma"/>
                <a:cs typeface="Tahoma"/>
              </a:rPr>
              <a:t> </a:t>
            </a:r>
            <a:r>
              <a:rPr lang="en-US" sz="1050" dirty="0">
                <a:solidFill>
                  <a:srgbClr val="00B050"/>
                </a:solidFill>
                <a:latin typeface="Tahoma"/>
                <a:cs typeface="Tahoma"/>
              </a:rPr>
              <a:t>PL 100.4</a:t>
            </a:r>
            <a:r>
              <a:rPr sz="1050" dirty="0">
                <a:solidFill>
                  <a:srgbClr val="00B050"/>
                </a:solidFill>
                <a:latin typeface="Tahoma"/>
                <a:cs typeface="Tahoma"/>
              </a:rPr>
              <a:t> </a:t>
            </a:r>
            <a:endParaRPr lang="en-US" sz="1050" dirty="0">
              <a:solidFill>
                <a:srgbClr val="00B050"/>
              </a:solidFill>
              <a:latin typeface="Tahoma"/>
              <a:cs typeface="Tahoma"/>
            </a:endParaRPr>
          </a:p>
          <a:p>
            <a:pPr algn="ctr">
              <a:lnSpc>
                <a:spcPct val="100000"/>
              </a:lnSpc>
            </a:pPr>
            <a:r>
              <a:rPr sz="1050" dirty="0">
                <a:solidFill>
                  <a:srgbClr val="92D050"/>
                </a:solidFill>
                <a:latin typeface="Tahoma"/>
                <a:cs typeface="Tahoma"/>
              </a:rPr>
              <a:t>Tx =</a:t>
            </a:r>
            <a:r>
              <a:rPr sz="1050" spc="-135" dirty="0">
                <a:solidFill>
                  <a:srgbClr val="92D050"/>
                </a:solidFill>
                <a:latin typeface="Tahoma"/>
                <a:cs typeface="Tahoma"/>
              </a:rPr>
              <a:t> </a:t>
            </a:r>
            <a:r>
              <a:rPr lang="en-US" sz="1050" spc="5" dirty="0">
                <a:solidFill>
                  <a:srgbClr val="92D050"/>
                </a:solidFill>
                <a:latin typeface="Tahoma"/>
                <a:cs typeface="Tahoma"/>
              </a:rPr>
              <a:t>136.00</a:t>
            </a:r>
          </a:p>
          <a:p>
            <a:pPr algn="ctr">
              <a:lnSpc>
                <a:spcPct val="100000"/>
              </a:lnSpc>
            </a:pPr>
            <a:r>
              <a:rPr lang="en-US" sz="1050" spc="5" dirty="0">
                <a:solidFill>
                  <a:schemeClr val="bg1"/>
                </a:solidFill>
                <a:latin typeface="Tahoma"/>
                <a:cs typeface="Tahoma"/>
              </a:rPr>
              <a:t> </a:t>
            </a:r>
            <a:r>
              <a:rPr lang="en-US" sz="1050" spc="5" dirty="0">
                <a:solidFill>
                  <a:srgbClr val="00B050"/>
                </a:solidFill>
                <a:latin typeface="Tahoma"/>
                <a:cs typeface="Tahoma"/>
              </a:rPr>
              <a:t>PL 100.4</a:t>
            </a:r>
            <a:endParaRPr sz="1050" dirty="0">
              <a:solidFill>
                <a:srgbClr val="00B050"/>
              </a:solidFill>
              <a:latin typeface="Tahoma"/>
              <a:cs typeface="Tahoma"/>
            </a:endParaRPr>
          </a:p>
        </p:txBody>
      </p:sp>
      <p:sp>
        <p:nvSpPr>
          <p:cNvPr id="5" name="TextBox 4">
            <a:extLst>
              <a:ext uri="{FF2B5EF4-FFF2-40B4-BE49-F238E27FC236}">
                <a16:creationId xmlns:a16="http://schemas.microsoft.com/office/drawing/2014/main" id="{CB2B0386-A89A-4A24-A863-FEBED39D40FC}"/>
              </a:ext>
            </a:extLst>
          </p:cNvPr>
          <p:cNvSpPr txBox="1"/>
          <p:nvPr/>
        </p:nvSpPr>
        <p:spPr>
          <a:xfrm>
            <a:off x="1737487" y="353792"/>
            <a:ext cx="377956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 Croix County Sheriff  Radio System</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7" name="Ink 26">
                <a:extLst>
                  <a:ext uri="{FF2B5EF4-FFF2-40B4-BE49-F238E27FC236}">
                    <a16:creationId xmlns:a16="http://schemas.microsoft.com/office/drawing/2014/main" id="{5CF1D486-AC96-46BB-A3DA-B00FECEF531A}"/>
                  </a:ext>
                </a:extLst>
              </p14:cNvPr>
              <p14:cNvContentPartPr/>
              <p14:nvPr/>
            </p14:nvContentPartPr>
            <p14:xfrm>
              <a:off x="6408690" y="964387"/>
              <a:ext cx="360" cy="360"/>
            </p14:xfrm>
          </p:contentPart>
        </mc:Choice>
        <mc:Fallback xmlns="">
          <p:pic>
            <p:nvPicPr>
              <p:cNvPr id="27" name="Ink 26">
                <a:extLst>
                  <a:ext uri="{FF2B5EF4-FFF2-40B4-BE49-F238E27FC236}">
                    <a16:creationId xmlns:a16="http://schemas.microsoft.com/office/drawing/2014/main" id="{5CF1D486-AC96-46BB-A3DA-B00FECEF531A}"/>
                  </a:ext>
                </a:extLst>
              </p:cNvPr>
              <p:cNvPicPr/>
              <p:nvPr/>
            </p:nvPicPr>
            <p:blipFill>
              <a:blip r:embed="rId7"/>
              <a:stretch>
                <a:fillRect/>
              </a:stretch>
            </p:blipFill>
            <p:spPr>
              <a:xfrm>
                <a:off x="6391050" y="946747"/>
                <a:ext cx="36000" cy="36000"/>
              </a:xfrm>
              <a:prstGeom prst="rect">
                <a:avLst/>
              </a:prstGeom>
            </p:spPr>
          </p:pic>
        </mc:Fallback>
      </mc:AlternateContent>
    </p:spTree>
    <p:extLst>
      <p:ext uri="{BB962C8B-B14F-4D97-AF65-F5344CB8AC3E}">
        <p14:creationId xmlns:p14="http://schemas.microsoft.com/office/powerpoint/2010/main" val="365289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73884"/>
            <a:ext cx="9144000" cy="769441"/>
          </a:xfrm>
          <a:prstGeom prst="rect">
            <a:avLst/>
          </a:prstGeom>
          <a:solidFill>
            <a:srgbClr val="002060"/>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76200" y="6133478"/>
            <a:ext cx="5843954" cy="523220"/>
          </a:xfrm>
          <a:prstGeom prst="rect">
            <a:avLst/>
          </a:prstGeom>
          <a:solidFill>
            <a:srgbClr val="002060"/>
          </a:solid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Course Outline</a:t>
            </a:r>
          </a:p>
        </p:txBody>
      </p:sp>
      <p:sp>
        <p:nvSpPr>
          <p:cNvPr id="7" name="TextBox 6"/>
          <p:cNvSpPr txBox="1"/>
          <p:nvPr/>
        </p:nvSpPr>
        <p:spPr>
          <a:xfrm>
            <a:off x="228600" y="838200"/>
            <a:ext cx="8382000" cy="4401205"/>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solidFill>
                  <a:schemeClr val="bg1"/>
                </a:solidFill>
              </a:rPr>
              <a:t>Overview of P25 </a:t>
            </a:r>
          </a:p>
          <a:p>
            <a:pPr marL="800100" lvl="1" indent="-342900">
              <a:buFont typeface="Arial" panose="020B0604020202020204" pitchFamily="34" charset="0"/>
              <a:buChar char="•"/>
            </a:pPr>
            <a:r>
              <a:rPr lang="en-US" sz="2000" dirty="0">
                <a:solidFill>
                  <a:schemeClr val="bg1"/>
                </a:solidFill>
              </a:rPr>
              <a:t>TDFM-9000 Architecture </a:t>
            </a:r>
          </a:p>
          <a:p>
            <a:pPr marL="800100" lvl="1" indent="-342900">
              <a:buFont typeface="Arial" panose="020B0604020202020204" pitchFamily="34" charset="0"/>
              <a:buChar char="•"/>
            </a:pPr>
            <a:r>
              <a:rPr lang="en-US" sz="2000" dirty="0">
                <a:solidFill>
                  <a:schemeClr val="bg1"/>
                </a:solidFill>
              </a:rPr>
              <a:t>Specific Layout </a:t>
            </a:r>
          </a:p>
          <a:p>
            <a:pPr marL="800100" lvl="1" indent="-342900">
              <a:buFont typeface="Arial" panose="020B0604020202020204" pitchFamily="34" charset="0"/>
              <a:buChar char="•"/>
            </a:pPr>
            <a:r>
              <a:rPr lang="en-US" sz="2000" dirty="0">
                <a:solidFill>
                  <a:schemeClr val="bg1"/>
                </a:solidFill>
              </a:rPr>
              <a:t>Basic Operations</a:t>
            </a:r>
          </a:p>
          <a:p>
            <a:pPr marL="800100" lvl="1" indent="-342900">
              <a:buFont typeface="Arial" panose="020B0604020202020204" pitchFamily="34" charset="0"/>
              <a:buChar char="•"/>
            </a:pPr>
            <a:r>
              <a:rPr lang="en-US" sz="2000" dirty="0">
                <a:solidFill>
                  <a:schemeClr val="bg1"/>
                </a:solidFill>
              </a:rPr>
              <a:t>Advanced Operations </a:t>
            </a:r>
          </a:p>
          <a:p>
            <a:pPr marL="800100" lvl="1" indent="-342900">
              <a:buFont typeface="Arial" panose="020B0604020202020204" pitchFamily="34" charset="0"/>
              <a:buChar char="•"/>
            </a:pPr>
            <a:r>
              <a:rPr lang="en-US" sz="2000" dirty="0">
                <a:solidFill>
                  <a:schemeClr val="bg1"/>
                </a:solidFill>
              </a:rPr>
              <a:t>Supervisory Operations </a:t>
            </a:r>
          </a:p>
          <a:p>
            <a:pPr marL="800100" lvl="1" indent="-342900">
              <a:buFont typeface="Arial" panose="020B0604020202020204" pitchFamily="34" charset="0"/>
              <a:buChar char="•"/>
            </a:pPr>
            <a:r>
              <a:rPr lang="en-US" sz="2000" dirty="0">
                <a:solidFill>
                  <a:schemeClr val="bg1"/>
                </a:solidFill>
              </a:rPr>
              <a:t>Intro to Motorola CPS </a:t>
            </a:r>
          </a:p>
          <a:p>
            <a:pPr marL="1257300" lvl="2" indent="-342900">
              <a:buFont typeface="Arial" panose="020B0604020202020204" pitchFamily="34" charset="0"/>
              <a:buChar char="•"/>
            </a:pPr>
            <a:r>
              <a:rPr lang="en-US" sz="2000" dirty="0">
                <a:solidFill>
                  <a:schemeClr val="bg1"/>
                </a:solidFill>
              </a:rPr>
              <a:t>Revision management</a:t>
            </a:r>
          </a:p>
          <a:p>
            <a:pPr marL="1257300" lvl="2" indent="-342900">
              <a:buFont typeface="Arial" panose="020B0604020202020204" pitchFamily="34" charset="0"/>
              <a:buChar char="•"/>
            </a:pPr>
            <a:r>
              <a:rPr lang="en-US" sz="2000" dirty="0">
                <a:solidFill>
                  <a:schemeClr val="bg1"/>
                </a:solidFill>
              </a:rPr>
              <a:t>Cable Info</a:t>
            </a:r>
          </a:p>
          <a:p>
            <a:pPr marL="1257300" lvl="2" indent="-342900">
              <a:buFont typeface="Arial" panose="020B0604020202020204" pitchFamily="34" charset="0"/>
              <a:buChar char="•"/>
            </a:pPr>
            <a:r>
              <a:rPr lang="en-US" sz="2000" dirty="0">
                <a:solidFill>
                  <a:schemeClr val="bg1"/>
                </a:solidFill>
              </a:rPr>
              <a:t>Read/Write</a:t>
            </a:r>
          </a:p>
          <a:p>
            <a:pPr marL="1257300" lvl="2" indent="-342900">
              <a:buFont typeface="Arial" panose="020B0604020202020204" pitchFamily="34" charset="0"/>
              <a:buChar char="•"/>
            </a:pPr>
            <a:r>
              <a:rPr lang="en-US" sz="2000" dirty="0">
                <a:solidFill>
                  <a:schemeClr val="bg1"/>
                </a:solidFill>
              </a:rPr>
              <a:t>Input Channel</a:t>
            </a:r>
          </a:p>
          <a:p>
            <a:pPr marL="1257300" lvl="2" indent="-342900">
              <a:buFont typeface="Arial" panose="020B0604020202020204" pitchFamily="34" charset="0"/>
              <a:buChar char="•"/>
            </a:pPr>
            <a:r>
              <a:rPr lang="en-US" sz="2000" dirty="0">
                <a:solidFill>
                  <a:schemeClr val="bg1"/>
                </a:solidFill>
              </a:rPr>
              <a:t>Trunking Considerations</a:t>
            </a:r>
          </a:p>
          <a:p>
            <a:pPr marL="800100" lvl="1" indent="-342900">
              <a:buFont typeface="Arial" panose="020B0604020202020204" pitchFamily="34" charset="0"/>
              <a:buChar char="•"/>
            </a:pPr>
            <a:r>
              <a:rPr lang="en-US" sz="2000" dirty="0">
                <a:solidFill>
                  <a:schemeClr val="bg1"/>
                </a:solidFill>
              </a:rPr>
              <a:t>NIFOG Code-plug </a:t>
            </a:r>
          </a:p>
          <a:p>
            <a:pPr marL="800100" lvl="1" indent="-342900">
              <a:buFont typeface="Arial" panose="020B0604020202020204" pitchFamily="34" charset="0"/>
              <a:buChar char="•"/>
            </a:pPr>
            <a:r>
              <a:rPr lang="en-US" sz="2000" dirty="0">
                <a:solidFill>
                  <a:schemeClr val="bg1"/>
                </a:solidFill>
              </a:rPr>
              <a:t>Field Support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3706603" cy="281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B9AC796-7C53-4651-A5EE-9A38CFA35DD3}"/>
              </a:ext>
            </a:extLst>
          </p:cNvPr>
          <p:cNvPicPr>
            <a:picLocks noChangeAspect="1"/>
          </p:cNvPicPr>
          <p:nvPr/>
        </p:nvPicPr>
        <p:blipFill>
          <a:blip r:embed="rId3"/>
          <a:stretch>
            <a:fillRect/>
          </a:stretch>
        </p:blipFill>
        <p:spPr>
          <a:xfrm>
            <a:off x="7696200" y="6052660"/>
            <a:ext cx="1447800" cy="805339"/>
          </a:xfrm>
          <a:prstGeom prst="rect">
            <a:avLst/>
          </a:prstGeom>
        </p:spPr>
      </p:pic>
    </p:spTree>
    <p:extLst>
      <p:ext uri="{BB962C8B-B14F-4D97-AF65-F5344CB8AC3E}">
        <p14:creationId xmlns:p14="http://schemas.microsoft.com/office/powerpoint/2010/main" val="1889124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E11B7-4316-45A0-A7E1-E35800C92FBA}"/>
              </a:ext>
            </a:extLst>
          </p:cNvPr>
          <p:cNvPicPr>
            <a:picLocks noChangeAspect="1"/>
          </p:cNvPicPr>
          <p:nvPr/>
        </p:nvPicPr>
        <p:blipFill>
          <a:blip r:embed="rId2"/>
          <a:stretch>
            <a:fillRect/>
          </a:stretch>
        </p:blipFill>
        <p:spPr>
          <a:xfrm>
            <a:off x="0" y="6089904"/>
            <a:ext cx="9144000" cy="768096"/>
          </a:xfrm>
          <a:prstGeom prst="rect">
            <a:avLst/>
          </a:prstGeom>
        </p:spPr>
      </p:pic>
      <p:sp>
        <p:nvSpPr>
          <p:cNvPr id="6" name="TextBox 5"/>
          <p:cNvSpPr txBox="1"/>
          <p:nvPr/>
        </p:nvSpPr>
        <p:spPr>
          <a:xfrm>
            <a:off x="76200" y="6261772"/>
            <a:ext cx="5843954" cy="523220"/>
          </a:xfrm>
          <a:prstGeom prst="rect">
            <a:avLst/>
          </a:prstGeom>
          <a:noFill/>
        </p:spPr>
        <p:txBody>
          <a:bodyPr wrap="square" rtlCol="0">
            <a:spAutoFit/>
          </a:bodyPr>
          <a:lstStyle/>
          <a:p>
            <a:r>
              <a:rPr lang="en-US" sz="2800" b="1" dirty="0">
                <a:solidFill>
                  <a:schemeClr val="bg1">
                    <a:lumMod val="40000"/>
                    <a:lumOff val="60000"/>
                  </a:schemeClr>
                </a:solidFill>
              </a:rPr>
              <a:t>Digital</a:t>
            </a:r>
            <a:r>
              <a:rPr lang="en-US" sz="2400" b="1" dirty="0">
                <a:solidFill>
                  <a:schemeClr val="bg1">
                    <a:lumMod val="40000"/>
                    <a:lumOff val="60000"/>
                  </a:schemeClr>
                </a:solidFill>
              </a:rPr>
              <a:t> </a:t>
            </a:r>
            <a:r>
              <a:rPr lang="en-US" sz="2800" b="1" dirty="0">
                <a:solidFill>
                  <a:schemeClr val="bg1">
                    <a:lumMod val="40000"/>
                    <a:lumOff val="60000"/>
                  </a:schemeClr>
                </a:solidFill>
              </a:rPr>
              <a:t>System Formats</a:t>
            </a:r>
          </a:p>
        </p:txBody>
      </p:sp>
      <p:sp>
        <p:nvSpPr>
          <p:cNvPr id="7" name="TextBox 6"/>
          <p:cNvSpPr txBox="1"/>
          <p:nvPr/>
        </p:nvSpPr>
        <p:spPr>
          <a:xfrm>
            <a:off x="152400" y="694966"/>
            <a:ext cx="8458200" cy="2862322"/>
          </a:xfrm>
          <a:prstGeom prst="rect">
            <a:avLst/>
          </a:prstGeom>
          <a:noFill/>
        </p:spPr>
        <p:txBody>
          <a:bodyPr wrap="square" rtlCol="0">
            <a:spAutoFit/>
          </a:bodyPr>
          <a:lstStyle/>
          <a:p>
            <a:r>
              <a:rPr lang="en-US" sz="2400" dirty="0">
                <a:solidFill>
                  <a:schemeClr val="bg1"/>
                </a:solidFill>
              </a:rPr>
              <a:t>Digital  (p25) set ups,  you must define the following attributes for the channel to work properly.  </a:t>
            </a:r>
          </a:p>
          <a:p>
            <a:endParaRPr lang="en-US" sz="2400" dirty="0">
              <a:solidFill>
                <a:schemeClr val="bg1"/>
              </a:solidFill>
            </a:endParaRPr>
          </a:p>
          <a:p>
            <a:pPr marL="800100" lvl="1" indent="-342900">
              <a:buFont typeface="Arial" panose="020B0604020202020204" pitchFamily="34" charset="0"/>
              <a:buChar char="•"/>
            </a:pPr>
            <a:r>
              <a:rPr lang="en-US" sz="2000" dirty="0">
                <a:solidFill>
                  <a:schemeClr val="bg1"/>
                </a:solidFill>
              </a:rPr>
              <a:t>Receive Frequency</a:t>
            </a:r>
          </a:p>
          <a:p>
            <a:pPr marL="800100" lvl="1" indent="-342900">
              <a:buFont typeface="Arial" panose="020B0604020202020204" pitchFamily="34" charset="0"/>
              <a:buChar char="•"/>
            </a:pPr>
            <a:r>
              <a:rPr lang="en-US" sz="2000" dirty="0">
                <a:solidFill>
                  <a:schemeClr val="bg1"/>
                </a:solidFill>
              </a:rPr>
              <a:t>Transmit Frequency</a:t>
            </a:r>
          </a:p>
          <a:p>
            <a:pPr marL="800100" lvl="1" indent="-342900">
              <a:buFont typeface="Arial" panose="020B0604020202020204" pitchFamily="34" charset="0"/>
              <a:buChar char="•"/>
            </a:pPr>
            <a:r>
              <a:rPr lang="en-US" sz="2000" dirty="0">
                <a:solidFill>
                  <a:schemeClr val="bg1"/>
                </a:solidFill>
              </a:rPr>
              <a:t>NAC</a:t>
            </a:r>
          </a:p>
          <a:p>
            <a:endParaRPr lang="en-US" sz="2400" dirty="0">
              <a:solidFill>
                <a:schemeClr val="bg1"/>
              </a:solidFill>
            </a:endParaRPr>
          </a:p>
          <a:p>
            <a:endParaRPr lang="en-US" sz="2400" dirty="0">
              <a:solidFill>
                <a:schemeClr val="bg1"/>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815" y="2904766"/>
            <a:ext cx="7162800" cy="268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831B644E-13F2-46BE-912E-DED19740CC45}"/>
              </a:ext>
            </a:extLst>
          </p:cNvPr>
          <p:cNvPicPr>
            <a:picLocks noChangeAspect="1"/>
          </p:cNvPicPr>
          <p:nvPr/>
        </p:nvPicPr>
        <p:blipFill>
          <a:blip r:embed="rId4"/>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2838307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BB5E7C-61D8-471F-B188-83535B7849D3}"/>
              </a:ext>
            </a:extLst>
          </p:cNvPr>
          <p:cNvPicPr>
            <a:picLocks noChangeAspect="1"/>
          </p:cNvPicPr>
          <p:nvPr/>
        </p:nvPicPr>
        <p:blipFill>
          <a:blip r:embed="rId2"/>
          <a:stretch>
            <a:fillRect/>
          </a:stretch>
        </p:blipFill>
        <p:spPr>
          <a:xfrm>
            <a:off x="0" y="6117221"/>
            <a:ext cx="9144000" cy="768096"/>
          </a:xfrm>
          <a:prstGeom prst="rect">
            <a:avLst/>
          </a:prstGeom>
        </p:spPr>
      </p:pic>
      <p:sp>
        <p:nvSpPr>
          <p:cNvPr id="6" name="TextBox 5"/>
          <p:cNvSpPr txBox="1"/>
          <p:nvPr/>
        </p:nvSpPr>
        <p:spPr>
          <a:xfrm>
            <a:off x="76200" y="6239659"/>
            <a:ext cx="5843954" cy="523220"/>
          </a:xfrm>
          <a:prstGeom prst="rect">
            <a:avLst/>
          </a:prstGeom>
          <a:solidFill>
            <a:srgbClr val="002060"/>
          </a:solid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Digital Frequencies – NAC codes</a:t>
            </a:r>
          </a:p>
        </p:txBody>
      </p:sp>
      <p:sp>
        <p:nvSpPr>
          <p:cNvPr id="7" name="TextBox 6"/>
          <p:cNvSpPr txBox="1"/>
          <p:nvPr/>
        </p:nvSpPr>
        <p:spPr>
          <a:xfrm>
            <a:off x="304800" y="714060"/>
            <a:ext cx="8229600" cy="4154984"/>
          </a:xfrm>
          <a:prstGeom prst="rect">
            <a:avLst/>
          </a:prstGeom>
          <a:noFill/>
        </p:spPr>
        <p:txBody>
          <a:bodyPr wrap="square" rtlCol="0">
            <a:spAutoFit/>
          </a:bodyPr>
          <a:lstStyle/>
          <a:p>
            <a:r>
              <a:rPr lang="en-US" sz="2000" dirty="0">
                <a:solidFill>
                  <a:schemeClr val="bg1"/>
                </a:solidFill>
              </a:rPr>
              <a:t>NAC codes are user programmable and are typically used to control network access but may also be used to steer repeater functions . NAC codes minimize co-channel interference and allow repeater addressing by keeping the receiver squelched unless a signal with a matching NAC arrives.</a:t>
            </a:r>
          </a:p>
          <a:p>
            <a:endParaRPr lang="en-US" sz="2000" dirty="0">
              <a:solidFill>
                <a:schemeClr val="bg1"/>
              </a:solidFill>
            </a:endParaRPr>
          </a:p>
          <a:p>
            <a:r>
              <a:rPr lang="en-US" sz="2000" dirty="0">
                <a:solidFill>
                  <a:schemeClr val="bg1"/>
                </a:solidFill>
              </a:rPr>
              <a:t>When programming a digital channel you must define the NAC.  Without the proper NAC code,  the radio will not break squelch, nor will you reach the other party.  </a:t>
            </a:r>
          </a:p>
          <a:p>
            <a:endParaRPr lang="en-US" sz="2000" dirty="0">
              <a:solidFill>
                <a:schemeClr val="bg1"/>
              </a:solidFill>
            </a:endParaRPr>
          </a:p>
          <a:p>
            <a:r>
              <a:rPr lang="en-US" sz="2000" dirty="0">
                <a:solidFill>
                  <a:schemeClr val="bg1"/>
                </a:solidFill>
              </a:rPr>
              <a:t>In many cases the default NAC code of 293 is used.   This should not be changed unless your frequency information directly includes this information</a:t>
            </a:r>
          </a:p>
          <a:p>
            <a:endParaRPr lang="en-US" sz="2400" dirty="0">
              <a:solidFill>
                <a:schemeClr val="bg1"/>
              </a:solidFill>
            </a:endParaRPr>
          </a:p>
          <a:p>
            <a:r>
              <a:rPr lang="en-US" sz="2000" dirty="0">
                <a:solidFill>
                  <a:schemeClr val="bg1"/>
                </a:solidFill>
              </a:rPr>
              <a:t>** NAC codes must be defined for both RX and TX Frequencies.**</a:t>
            </a:r>
          </a:p>
        </p:txBody>
      </p:sp>
      <p:pic>
        <p:nvPicPr>
          <p:cNvPr id="5" name="Picture 4">
            <a:extLst>
              <a:ext uri="{FF2B5EF4-FFF2-40B4-BE49-F238E27FC236}">
                <a16:creationId xmlns:a16="http://schemas.microsoft.com/office/drawing/2014/main" id="{06C96053-83B9-4998-B3B1-34CF6CAAD9BA}"/>
              </a:ext>
            </a:extLst>
          </p:cNvPr>
          <p:cNvPicPr>
            <a:picLocks noChangeAspect="1"/>
          </p:cNvPicPr>
          <p:nvPr/>
        </p:nvPicPr>
        <p:blipFill>
          <a:blip r:embed="rId3"/>
          <a:stretch>
            <a:fillRect/>
          </a:stretch>
        </p:blipFill>
        <p:spPr>
          <a:xfrm>
            <a:off x="7738074" y="6117221"/>
            <a:ext cx="1405926" cy="782047"/>
          </a:xfrm>
          <a:prstGeom prst="rect">
            <a:avLst/>
          </a:prstGeom>
        </p:spPr>
      </p:pic>
    </p:spTree>
    <p:extLst>
      <p:ext uri="{BB962C8B-B14F-4D97-AF65-F5344CB8AC3E}">
        <p14:creationId xmlns:p14="http://schemas.microsoft.com/office/powerpoint/2010/main" val="251268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52959A-6669-4625-8185-83274A631C67}"/>
              </a:ext>
            </a:extLst>
          </p:cNvPr>
          <p:cNvPicPr>
            <a:picLocks noChangeAspect="1"/>
          </p:cNvPicPr>
          <p:nvPr/>
        </p:nvPicPr>
        <p:blipFill>
          <a:blip r:embed="rId2"/>
          <a:stretch>
            <a:fillRect/>
          </a:stretch>
        </p:blipFill>
        <p:spPr>
          <a:xfrm>
            <a:off x="0" y="6089904"/>
            <a:ext cx="9144000" cy="768096"/>
          </a:xfrm>
          <a:prstGeom prst="rect">
            <a:avLst/>
          </a:prstGeom>
        </p:spPr>
      </p:pic>
      <p:sp>
        <p:nvSpPr>
          <p:cNvPr id="6" name="TextBox 5"/>
          <p:cNvSpPr txBox="1"/>
          <p:nvPr/>
        </p:nvSpPr>
        <p:spPr>
          <a:xfrm>
            <a:off x="-35943" y="6212342"/>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Conventional – Mixed Mode</a:t>
            </a:r>
          </a:p>
        </p:txBody>
      </p:sp>
      <p:sp>
        <p:nvSpPr>
          <p:cNvPr id="7" name="TextBox 6"/>
          <p:cNvSpPr txBox="1"/>
          <p:nvPr/>
        </p:nvSpPr>
        <p:spPr>
          <a:xfrm>
            <a:off x="457200" y="1519477"/>
            <a:ext cx="8229600" cy="1200329"/>
          </a:xfrm>
          <a:prstGeom prst="rect">
            <a:avLst/>
          </a:prstGeom>
          <a:noFill/>
        </p:spPr>
        <p:txBody>
          <a:bodyPr wrap="square" rtlCol="0">
            <a:spAutoFit/>
          </a:bodyPr>
          <a:lstStyle/>
          <a:p>
            <a:r>
              <a:rPr lang="en-US" sz="2400" dirty="0">
                <a:solidFill>
                  <a:schemeClr val="bg1"/>
                </a:solidFill>
              </a:rPr>
              <a:t>As each conventional channel is defined by individual Receive and Transmit information, it is possible to have a Mixed Mode Channel. </a:t>
            </a:r>
          </a:p>
        </p:txBody>
      </p:sp>
      <p:graphicFrame>
        <p:nvGraphicFramePr>
          <p:cNvPr id="3" name="Table 2"/>
          <p:cNvGraphicFramePr>
            <a:graphicFrameLocks noGrp="1"/>
          </p:cNvGraphicFramePr>
          <p:nvPr>
            <p:extLst>
              <p:ext uri="{D42A27DB-BD31-4B8C-83A1-F6EECF244321}">
                <p14:modId xmlns:p14="http://schemas.microsoft.com/office/powerpoint/2010/main" val="2938478793"/>
              </p:ext>
            </p:extLst>
          </p:nvPr>
        </p:nvGraphicFramePr>
        <p:xfrm>
          <a:off x="1524000" y="3195877"/>
          <a:ext cx="6096000" cy="18338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370840">
                <a:tc>
                  <a:txBody>
                    <a:bodyPr/>
                    <a:lstStyle/>
                    <a:p>
                      <a:r>
                        <a:rPr lang="en-US" dirty="0"/>
                        <a:t>RX Frequency           165.25</a:t>
                      </a:r>
                    </a:p>
                    <a:p>
                      <a:r>
                        <a:rPr lang="en-US" dirty="0"/>
                        <a:t>TPL                              None</a:t>
                      </a:r>
                    </a:p>
                    <a:p>
                      <a:r>
                        <a:rPr lang="en-US" dirty="0"/>
                        <a:t>DPL                             None</a:t>
                      </a:r>
                    </a:p>
                    <a:p>
                      <a:r>
                        <a:rPr lang="en-US" dirty="0"/>
                        <a:t>Mode                         Mixed</a:t>
                      </a:r>
                    </a:p>
                    <a:p>
                      <a:r>
                        <a:rPr lang="en-US" dirty="0"/>
                        <a:t>NAC                             293</a:t>
                      </a:r>
                    </a:p>
                  </a:txBody>
                  <a:tcPr>
                    <a:solidFill>
                      <a:schemeClr val="bg2">
                        <a:lumMod val="25000"/>
                      </a:schemeClr>
                    </a:solidFill>
                  </a:tcPr>
                </a:tc>
                <a:tc>
                  <a:txBody>
                    <a:bodyPr/>
                    <a:lstStyle/>
                    <a:p>
                      <a:r>
                        <a:rPr lang="en-US" dirty="0"/>
                        <a:t>TX Frequency                152.625</a:t>
                      </a:r>
                    </a:p>
                    <a:p>
                      <a:r>
                        <a:rPr lang="en-US" dirty="0"/>
                        <a:t>TPL</a:t>
                      </a:r>
                      <a:r>
                        <a:rPr lang="en-US" baseline="0" dirty="0"/>
                        <a:t>                                  110.9</a:t>
                      </a:r>
                    </a:p>
                    <a:p>
                      <a:r>
                        <a:rPr lang="en-US" baseline="0" dirty="0"/>
                        <a:t>DPL                                  None</a:t>
                      </a:r>
                    </a:p>
                    <a:p>
                      <a:r>
                        <a:rPr lang="en-US" baseline="0" dirty="0"/>
                        <a:t>Mode                              analog</a:t>
                      </a:r>
                    </a:p>
                    <a:p>
                      <a:r>
                        <a:rPr lang="en-US" baseline="0" dirty="0"/>
                        <a:t>NAC                                 293</a:t>
                      </a:r>
                      <a:endParaRPr lang="en-US" dirty="0"/>
                    </a:p>
                  </a:txBody>
                  <a:tcPr>
                    <a:solidFill>
                      <a:schemeClr val="bg2">
                        <a:lumMod val="25000"/>
                      </a:schemeClr>
                    </a:solidFill>
                  </a:tcPr>
                </a:tc>
                <a:extLst>
                  <a:ext uri="{0D108BD9-81ED-4DB2-BD59-A6C34878D82A}">
                    <a16:rowId xmlns:a16="http://schemas.microsoft.com/office/drawing/2014/main" val="10000"/>
                  </a:ext>
                </a:extLst>
              </a:tr>
              <a:tr h="370840">
                <a:tc>
                  <a:txBody>
                    <a:bodyPr/>
                    <a:lstStyle/>
                    <a:p>
                      <a:endParaRPr lang="en-US" dirty="0"/>
                    </a:p>
                  </a:txBody>
                  <a:tcPr>
                    <a:solidFill>
                      <a:schemeClr val="bg2">
                        <a:lumMod val="25000"/>
                      </a:schemeClr>
                    </a:solidFill>
                  </a:tcPr>
                </a:tc>
                <a:tc>
                  <a:txBody>
                    <a:bodyPr/>
                    <a:lstStyle/>
                    <a:p>
                      <a:endParaRPr lang="en-US" dirty="0"/>
                    </a:p>
                  </a:txBody>
                  <a:tcPr>
                    <a:solidFill>
                      <a:schemeClr val="bg2">
                        <a:lumMod val="25000"/>
                      </a:schemeClr>
                    </a:solidFill>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408233AD-AAAB-4F94-BB8E-E157C81EB749}"/>
              </a:ext>
            </a:extLst>
          </p:cNvPr>
          <p:cNvPicPr>
            <a:picLocks noChangeAspect="1"/>
          </p:cNvPicPr>
          <p:nvPr/>
        </p:nvPicPr>
        <p:blipFill>
          <a:blip r:embed="rId3"/>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328473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FFADA-0FD9-4C69-8198-A8E9C5E8F171}"/>
              </a:ext>
            </a:extLst>
          </p:cNvPr>
          <p:cNvPicPr>
            <a:picLocks noChangeAspect="1"/>
          </p:cNvPicPr>
          <p:nvPr/>
        </p:nvPicPr>
        <p:blipFill>
          <a:blip r:embed="rId2"/>
          <a:stretch>
            <a:fillRect/>
          </a:stretch>
        </p:blipFill>
        <p:spPr>
          <a:xfrm>
            <a:off x="0" y="6075527"/>
            <a:ext cx="9144000" cy="768096"/>
          </a:xfrm>
          <a:prstGeom prst="rect">
            <a:avLst/>
          </a:prstGeom>
        </p:spPr>
      </p:pic>
      <p:sp>
        <p:nvSpPr>
          <p:cNvPr id="6" name="TextBox 5"/>
          <p:cNvSpPr txBox="1"/>
          <p:nvPr/>
        </p:nvSpPr>
        <p:spPr>
          <a:xfrm>
            <a:off x="49825" y="6201747"/>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Trunked Systems - Talk Groups</a:t>
            </a:r>
          </a:p>
        </p:txBody>
      </p:sp>
      <p:sp>
        <p:nvSpPr>
          <p:cNvPr id="7" name="TextBox 6"/>
          <p:cNvSpPr txBox="1"/>
          <p:nvPr/>
        </p:nvSpPr>
        <p:spPr>
          <a:xfrm>
            <a:off x="304800" y="533400"/>
            <a:ext cx="8362665" cy="2585323"/>
          </a:xfrm>
          <a:prstGeom prst="rect">
            <a:avLst/>
          </a:prstGeom>
          <a:noFill/>
        </p:spPr>
        <p:txBody>
          <a:bodyPr wrap="square" rtlCol="0">
            <a:spAutoFit/>
          </a:bodyPr>
          <a:lstStyle/>
          <a:p>
            <a:r>
              <a:rPr lang="en-US" dirty="0">
                <a:solidFill>
                  <a:schemeClr val="bg1"/>
                </a:solidFill>
              </a:rPr>
              <a:t>Trunked Systems:</a:t>
            </a:r>
          </a:p>
          <a:p>
            <a:endParaRPr lang="en-US" dirty="0">
              <a:solidFill>
                <a:schemeClr val="bg1"/>
              </a:solidFill>
            </a:endParaRPr>
          </a:p>
          <a:p>
            <a:r>
              <a:rPr lang="en-US" u="sng" dirty="0">
                <a:solidFill>
                  <a:schemeClr val="bg1"/>
                </a:solidFill>
              </a:rPr>
              <a:t>These are managed via the System Administrator -  Trunked systems are tightly controlled and managed and not accessible by non-authorized personnel or radios.</a:t>
            </a:r>
          </a:p>
          <a:p>
            <a:endParaRPr lang="en-US" dirty="0">
              <a:solidFill>
                <a:schemeClr val="bg1"/>
              </a:solidFill>
            </a:endParaRPr>
          </a:p>
          <a:p>
            <a:r>
              <a:rPr lang="en-US" dirty="0">
                <a:solidFill>
                  <a:schemeClr val="bg1"/>
                </a:solidFill>
              </a:rPr>
              <a:t>Talk groups are a capability of trunked digital systems, When utilizing a talk group,  you are accessing a community of users or sub-community of users on the system.  Only those with the same talk group will be included in the conversation.  The radio system itself actually assigned and manages the frequency information internally.   </a:t>
            </a:r>
          </a:p>
        </p:txBody>
      </p:sp>
      <p:sp>
        <p:nvSpPr>
          <p:cNvPr id="2" name="Rectangle 1"/>
          <p:cNvSpPr/>
          <p:nvPr/>
        </p:nvSpPr>
        <p:spPr>
          <a:xfrm>
            <a:off x="304800" y="3120998"/>
            <a:ext cx="3783623" cy="923330"/>
          </a:xfrm>
          <a:prstGeom prst="rect">
            <a:avLst/>
          </a:prstGeom>
        </p:spPr>
        <p:txBody>
          <a:bodyPr wrap="square">
            <a:spAutoFit/>
          </a:bodyPr>
          <a:lstStyle/>
          <a:p>
            <a:endParaRPr lang="en-US" dirty="0">
              <a:solidFill>
                <a:schemeClr val="bg1"/>
              </a:solidFill>
            </a:endParaRPr>
          </a:p>
          <a:p>
            <a:r>
              <a:rPr lang="en-US" dirty="0">
                <a:solidFill>
                  <a:schemeClr val="bg1"/>
                </a:solidFill>
              </a:rPr>
              <a:t>Talk Groups are a trunked feature and are not programed by the pilot. </a:t>
            </a:r>
          </a:p>
        </p:txBody>
      </p:sp>
      <p:graphicFrame>
        <p:nvGraphicFramePr>
          <p:cNvPr id="12" name="Diagram 11"/>
          <p:cNvGraphicFramePr/>
          <p:nvPr>
            <p:extLst>
              <p:ext uri="{D42A27DB-BD31-4B8C-83A1-F6EECF244321}">
                <p14:modId xmlns:p14="http://schemas.microsoft.com/office/powerpoint/2010/main" val="184841931"/>
              </p:ext>
            </p:extLst>
          </p:nvPr>
        </p:nvGraphicFramePr>
        <p:xfrm>
          <a:off x="3962400" y="3429000"/>
          <a:ext cx="4191000" cy="22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2DB0859-4A12-4E69-9F61-A3B287CD155F}"/>
              </a:ext>
            </a:extLst>
          </p:cNvPr>
          <p:cNvPicPr>
            <a:picLocks noChangeAspect="1"/>
          </p:cNvPicPr>
          <p:nvPr/>
        </p:nvPicPr>
        <p:blipFill>
          <a:blip r:embed="rId8"/>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3473870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134D3-55E3-44E4-8EAA-D4FC4B7F4569}"/>
              </a:ext>
            </a:extLst>
          </p:cNvPr>
          <p:cNvPicPr>
            <a:picLocks noChangeAspect="1"/>
          </p:cNvPicPr>
          <p:nvPr/>
        </p:nvPicPr>
        <p:blipFill>
          <a:blip r:embed="rId2"/>
          <a:stretch>
            <a:fillRect/>
          </a:stretch>
        </p:blipFill>
        <p:spPr>
          <a:xfrm>
            <a:off x="0" y="6096118"/>
            <a:ext cx="9144000" cy="768096"/>
          </a:xfrm>
          <a:prstGeom prst="rect">
            <a:avLst/>
          </a:prstGeom>
        </p:spPr>
      </p:pic>
      <p:sp>
        <p:nvSpPr>
          <p:cNvPr id="6" name="TextBox 5"/>
          <p:cNvSpPr txBox="1"/>
          <p:nvPr/>
        </p:nvSpPr>
        <p:spPr>
          <a:xfrm>
            <a:off x="316698" y="6218556"/>
            <a:ext cx="5843954" cy="523220"/>
          </a:xfrm>
          <a:prstGeom prst="rect">
            <a:avLst/>
          </a:prstGeom>
          <a:noFill/>
        </p:spPr>
        <p:txBody>
          <a:bodyPr wrap="square" rtlCol="0">
            <a:spAutoFit/>
          </a:bodyPr>
          <a:lstStyle/>
          <a:p>
            <a:r>
              <a:rPr lang="en-US" sz="2400" b="1" dirty="0">
                <a:solidFill>
                  <a:schemeClr val="bg1">
                    <a:lumMod val="40000"/>
                    <a:lumOff val="60000"/>
                  </a:schemeClr>
                </a:solidFill>
              </a:rPr>
              <a:t> </a:t>
            </a:r>
            <a:r>
              <a:rPr lang="en-US" sz="2800" b="1" dirty="0">
                <a:solidFill>
                  <a:schemeClr val="bg1">
                    <a:lumMod val="40000"/>
                    <a:lumOff val="60000"/>
                  </a:schemeClr>
                </a:solidFill>
              </a:rPr>
              <a:t>(P25)</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01401"/>
            <a:ext cx="4797182" cy="382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1582" y="1600200"/>
            <a:ext cx="3479287" cy="3293209"/>
          </a:xfrm>
          <a:prstGeom prst="rect">
            <a:avLst/>
          </a:prstGeom>
          <a:noFill/>
        </p:spPr>
        <p:txBody>
          <a:bodyPr wrap="none" rtlCol="0">
            <a:spAutoFit/>
          </a:bodyPr>
          <a:lstStyle/>
          <a:p>
            <a:pPr algn="ctr"/>
            <a:r>
              <a:rPr lang="en-US" b="1" dirty="0">
                <a:solidFill>
                  <a:schemeClr val="bg1"/>
                </a:solidFill>
              </a:rPr>
              <a:t>Todays P25 Trunked Radio systems</a:t>
            </a:r>
          </a:p>
          <a:p>
            <a:endParaRPr lang="en-US" dirty="0">
              <a:solidFill>
                <a:schemeClr val="bg1"/>
              </a:solidFill>
            </a:endParaRPr>
          </a:p>
          <a:p>
            <a:r>
              <a:rPr lang="en-US" dirty="0">
                <a:solidFill>
                  <a:schemeClr val="bg1"/>
                </a:solidFill>
              </a:rPr>
              <a:t>Standards Based – </a:t>
            </a:r>
          </a:p>
          <a:p>
            <a:r>
              <a:rPr lang="en-US" dirty="0">
                <a:solidFill>
                  <a:schemeClr val="bg1"/>
                </a:solidFill>
              </a:rPr>
              <a:t>Complicated Infrastructure</a:t>
            </a:r>
          </a:p>
          <a:p>
            <a:r>
              <a:rPr lang="en-US" dirty="0">
                <a:solidFill>
                  <a:schemeClr val="bg1"/>
                </a:solidFill>
              </a:rPr>
              <a:t>Conventional Systems</a:t>
            </a:r>
          </a:p>
          <a:p>
            <a:pPr marL="742950" lvl="1" indent="-285750">
              <a:buFont typeface="Arial" panose="020B0604020202020204" pitchFamily="34" charset="0"/>
              <a:buChar char="•"/>
            </a:pPr>
            <a:r>
              <a:rPr lang="en-US" sz="1600" dirty="0">
                <a:solidFill>
                  <a:schemeClr val="bg1"/>
                </a:solidFill>
              </a:rPr>
              <a:t>Analog</a:t>
            </a:r>
          </a:p>
          <a:p>
            <a:pPr marL="742950" lvl="1" indent="-285750">
              <a:buFont typeface="Arial" panose="020B0604020202020204" pitchFamily="34" charset="0"/>
              <a:buChar char="•"/>
            </a:pPr>
            <a:r>
              <a:rPr lang="en-US" sz="1600" dirty="0">
                <a:solidFill>
                  <a:schemeClr val="bg1"/>
                </a:solidFill>
              </a:rPr>
              <a:t>Digital</a:t>
            </a:r>
          </a:p>
          <a:p>
            <a:r>
              <a:rPr lang="en-US" dirty="0">
                <a:solidFill>
                  <a:schemeClr val="bg1"/>
                </a:solidFill>
              </a:rPr>
              <a:t>Trunked systems</a:t>
            </a:r>
          </a:p>
          <a:p>
            <a:r>
              <a:rPr lang="en-US" dirty="0">
                <a:solidFill>
                  <a:schemeClr val="bg1"/>
                </a:solidFill>
              </a:rPr>
              <a:t>Multiple access points </a:t>
            </a:r>
          </a:p>
          <a:p>
            <a:pPr marL="742950" lvl="1" indent="-285750">
              <a:buFont typeface="Arial" panose="020B0604020202020204" pitchFamily="34" charset="0"/>
              <a:buChar char="•"/>
            </a:pPr>
            <a:r>
              <a:rPr lang="en-US" sz="1600" dirty="0">
                <a:solidFill>
                  <a:schemeClr val="bg1"/>
                </a:solidFill>
              </a:rPr>
              <a:t>Consoles </a:t>
            </a:r>
          </a:p>
          <a:p>
            <a:pPr marL="742950" lvl="1" indent="-285750">
              <a:buFont typeface="Arial" panose="020B0604020202020204" pitchFamily="34" charset="0"/>
              <a:buChar char="•"/>
            </a:pPr>
            <a:r>
              <a:rPr lang="en-US" sz="1600" dirty="0">
                <a:solidFill>
                  <a:schemeClr val="bg1"/>
                </a:solidFill>
              </a:rPr>
              <a:t>Repeaters </a:t>
            </a:r>
          </a:p>
          <a:p>
            <a:r>
              <a:rPr lang="en-US" dirty="0">
                <a:solidFill>
                  <a:schemeClr val="bg1"/>
                </a:solidFill>
              </a:rPr>
              <a:t>Encryptions</a:t>
            </a:r>
          </a:p>
        </p:txBody>
      </p:sp>
      <p:pic>
        <p:nvPicPr>
          <p:cNvPr id="7" name="Picture 6">
            <a:extLst>
              <a:ext uri="{FF2B5EF4-FFF2-40B4-BE49-F238E27FC236}">
                <a16:creationId xmlns:a16="http://schemas.microsoft.com/office/drawing/2014/main" id="{FEA47851-FAD4-4D55-A6B8-DCFFAD98E585}"/>
              </a:ext>
            </a:extLst>
          </p:cNvPr>
          <p:cNvPicPr>
            <a:picLocks noChangeAspect="1"/>
          </p:cNvPicPr>
          <p:nvPr/>
        </p:nvPicPr>
        <p:blipFill>
          <a:blip r:embed="rId4"/>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1782748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5E8C7-E7FA-4A59-9ED2-4A9AA73BE939}"/>
              </a:ext>
            </a:extLst>
          </p:cNvPr>
          <p:cNvPicPr>
            <a:picLocks noChangeAspect="1"/>
          </p:cNvPicPr>
          <p:nvPr/>
        </p:nvPicPr>
        <p:blipFill>
          <a:blip r:embed="rId2"/>
          <a:stretch>
            <a:fillRect/>
          </a:stretch>
        </p:blipFill>
        <p:spPr>
          <a:xfrm>
            <a:off x="0" y="6120198"/>
            <a:ext cx="9144000" cy="768096"/>
          </a:xfrm>
          <a:prstGeom prst="rect">
            <a:avLst/>
          </a:prstGeom>
        </p:spPr>
      </p:pic>
      <p:sp>
        <p:nvSpPr>
          <p:cNvPr id="6" name="TextBox 5"/>
          <p:cNvSpPr txBox="1"/>
          <p:nvPr/>
        </p:nvSpPr>
        <p:spPr>
          <a:xfrm>
            <a:off x="304800" y="6257925"/>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Using the System</a:t>
            </a:r>
          </a:p>
        </p:txBody>
      </p:sp>
      <p:sp>
        <p:nvSpPr>
          <p:cNvPr id="7" name="TextBox 6"/>
          <p:cNvSpPr txBox="1"/>
          <p:nvPr/>
        </p:nvSpPr>
        <p:spPr>
          <a:xfrm>
            <a:off x="430111" y="1219199"/>
            <a:ext cx="2144305" cy="461665"/>
          </a:xfrm>
          <a:prstGeom prst="rect">
            <a:avLst/>
          </a:prstGeom>
          <a:noFill/>
        </p:spPr>
        <p:txBody>
          <a:bodyPr wrap="none" rtlCol="0">
            <a:spAutoFit/>
          </a:bodyPr>
          <a:lstStyle/>
          <a:p>
            <a:r>
              <a:rPr lang="en-US" sz="2400" dirty="0">
                <a:solidFill>
                  <a:schemeClr val="bg1"/>
                </a:solidFill>
              </a:rPr>
              <a:t>Direct Channels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570" y="1680864"/>
            <a:ext cx="4038764" cy="15195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336" y="4800600"/>
            <a:ext cx="1876384" cy="1457325"/>
          </a:xfrm>
          <a:prstGeom prst="rect">
            <a:avLst/>
          </a:prstGeom>
        </p:spPr>
      </p:pic>
      <p:cxnSp>
        <p:nvCxnSpPr>
          <p:cNvPr id="13" name="Straight Arrow Connector 12"/>
          <p:cNvCxnSpPr/>
          <p:nvPr/>
        </p:nvCxnSpPr>
        <p:spPr>
          <a:xfrm flipH="1">
            <a:off x="2677528" y="3048000"/>
            <a:ext cx="2123072"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921977" y="3048000"/>
            <a:ext cx="2183423"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407" y="1828800"/>
            <a:ext cx="4495977" cy="1477328"/>
          </a:xfrm>
          <a:prstGeom prst="rect">
            <a:avLst/>
          </a:prstGeom>
          <a:noFill/>
        </p:spPr>
        <p:txBody>
          <a:bodyPr wrap="square" rtlCol="0">
            <a:spAutoFit/>
          </a:bodyPr>
          <a:lstStyle/>
          <a:p>
            <a:r>
              <a:rPr lang="en-US" dirty="0">
                <a:solidFill>
                  <a:schemeClr val="bg1"/>
                </a:solidFill>
              </a:rPr>
              <a:t>Communication takes place via a direct</a:t>
            </a:r>
          </a:p>
          <a:p>
            <a:r>
              <a:rPr lang="en-US" dirty="0">
                <a:solidFill>
                  <a:schemeClr val="bg1"/>
                </a:solidFill>
              </a:rPr>
              <a:t>line of sight.   Direct channel range may vary based on altitude of the aircraft in relation to surrounding terrain.</a:t>
            </a:r>
          </a:p>
          <a:p>
            <a:endParaRPr lang="en-US" dirty="0">
              <a:solidFill>
                <a:schemeClr val="bg1"/>
              </a:solidFill>
            </a:endParaRPr>
          </a:p>
        </p:txBody>
      </p:sp>
      <p:pic>
        <p:nvPicPr>
          <p:cNvPr id="10" name="Picture 9">
            <a:extLst>
              <a:ext uri="{FF2B5EF4-FFF2-40B4-BE49-F238E27FC236}">
                <a16:creationId xmlns:a16="http://schemas.microsoft.com/office/drawing/2014/main" id="{2A971FF8-62EE-46F0-A8AD-1668CBF912B9}"/>
              </a:ext>
            </a:extLst>
          </p:cNvPr>
          <p:cNvPicPr>
            <a:picLocks noChangeAspect="1"/>
          </p:cNvPicPr>
          <p:nvPr/>
        </p:nvPicPr>
        <p:blipFill>
          <a:blip r:embed="rId5"/>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928794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6716A0-C037-4F85-87E1-56422B75AFFB}"/>
              </a:ext>
            </a:extLst>
          </p:cNvPr>
          <p:cNvPicPr>
            <a:picLocks noChangeAspect="1"/>
          </p:cNvPicPr>
          <p:nvPr/>
        </p:nvPicPr>
        <p:blipFill>
          <a:blip r:embed="rId2"/>
          <a:stretch>
            <a:fillRect/>
          </a:stretch>
        </p:blipFill>
        <p:spPr>
          <a:xfrm>
            <a:off x="0" y="6081782"/>
            <a:ext cx="9144000" cy="768096"/>
          </a:xfrm>
          <a:prstGeom prst="rect">
            <a:avLst/>
          </a:prstGeom>
        </p:spPr>
      </p:pic>
      <p:sp>
        <p:nvSpPr>
          <p:cNvPr id="6" name="TextBox 5"/>
          <p:cNvSpPr txBox="1"/>
          <p:nvPr/>
        </p:nvSpPr>
        <p:spPr>
          <a:xfrm>
            <a:off x="118747" y="6191562"/>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Using</a:t>
            </a:r>
            <a:r>
              <a:rPr lang="en-US" sz="2400" b="1" dirty="0">
                <a:solidFill>
                  <a:schemeClr val="bg1">
                    <a:lumMod val="40000"/>
                    <a:lumOff val="60000"/>
                  </a:schemeClr>
                </a:solidFill>
              </a:rPr>
              <a:t> </a:t>
            </a:r>
            <a:r>
              <a:rPr lang="en-US" sz="2800" b="1" dirty="0">
                <a:solidFill>
                  <a:schemeClr val="bg1">
                    <a:lumMod val="40000"/>
                    <a:lumOff val="60000"/>
                  </a:schemeClr>
                </a:solidFill>
              </a:rPr>
              <a:t>Repeaters</a:t>
            </a:r>
          </a:p>
        </p:txBody>
      </p:sp>
      <p:grpSp>
        <p:nvGrpSpPr>
          <p:cNvPr id="24" name="Group 23"/>
          <p:cNvGrpSpPr/>
          <p:nvPr/>
        </p:nvGrpSpPr>
        <p:grpSpPr>
          <a:xfrm>
            <a:off x="1804666" y="3047999"/>
            <a:ext cx="7027519" cy="2895601"/>
            <a:chOff x="304800" y="1773755"/>
            <a:chExt cx="8527386" cy="3428114"/>
          </a:xfrm>
        </p:grpSpPr>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581400"/>
              <a:ext cx="1267466" cy="98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066800" y="1773755"/>
              <a:ext cx="7765386" cy="3428114"/>
              <a:chOff x="1066800" y="1773755"/>
              <a:chExt cx="7765386" cy="3428114"/>
            </a:xfrm>
          </p:grpSpPr>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590800"/>
                <a:ext cx="1821786" cy="68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667" y="2383290"/>
                <a:ext cx="5434333" cy="281857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8240" y="1773755"/>
                <a:ext cx="587520" cy="617496"/>
              </a:xfrm>
              <a:prstGeom prst="rect">
                <a:avLst/>
              </a:prstGeom>
            </p:spPr>
          </p:pic>
          <p:cxnSp>
            <p:nvCxnSpPr>
              <p:cNvPr id="15" name="Straight Arrow Connector 14"/>
              <p:cNvCxnSpPr/>
              <p:nvPr/>
            </p:nvCxnSpPr>
            <p:spPr>
              <a:xfrm flipH="1" flipV="1">
                <a:off x="4865760" y="1860076"/>
                <a:ext cx="2514600" cy="7307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66800" y="1905000"/>
                <a:ext cx="321144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295400" y="2082503"/>
                <a:ext cx="2895600" cy="14988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724400" y="2082503"/>
                <a:ext cx="2286000" cy="6606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723900" y="1219200"/>
            <a:ext cx="7696200" cy="1477328"/>
          </a:xfrm>
          <a:prstGeom prst="rect">
            <a:avLst/>
          </a:prstGeom>
          <a:noFill/>
        </p:spPr>
        <p:txBody>
          <a:bodyPr wrap="square" rtlCol="0">
            <a:spAutoFit/>
          </a:bodyPr>
          <a:lstStyle/>
          <a:p>
            <a:r>
              <a:rPr lang="en-US" dirty="0">
                <a:solidFill>
                  <a:schemeClr val="bg1"/>
                </a:solidFill>
              </a:rPr>
              <a:t>Repeaters are used in many areas to extend the range of subscriber radios.  Repeaters are used in many cities to support radios across a large geographic area.   Repeaters utilize Duplex channels exclusively and are the backbone of Trunked radio systems.  If you are working on an 800Mhz system.  Chance are very high you are accessing the systems repeaters.</a:t>
            </a:r>
          </a:p>
        </p:txBody>
      </p:sp>
      <p:pic>
        <p:nvPicPr>
          <p:cNvPr id="16" name="Picture 15">
            <a:extLst>
              <a:ext uri="{FF2B5EF4-FFF2-40B4-BE49-F238E27FC236}">
                <a16:creationId xmlns:a16="http://schemas.microsoft.com/office/drawing/2014/main" id="{C0407BA7-4C5D-499F-AEB2-BF1988C7A9D1}"/>
              </a:ext>
            </a:extLst>
          </p:cNvPr>
          <p:cNvPicPr>
            <a:picLocks noChangeAspect="1"/>
          </p:cNvPicPr>
          <p:nvPr/>
        </p:nvPicPr>
        <p:blipFill>
          <a:blip r:embed="rId7"/>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639333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D8259-E2AA-4F7E-9736-BD9AC351BA98}"/>
              </a:ext>
            </a:extLst>
          </p:cNvPr>
          <p:cNvPicPr>
            <a:picLocks noChangeAspect="1"/>
          </p:cNvPicPr>
          <p:nvPr/>
        </p:nvPicPr>
        <p:blipFill>
          <a:blip r:embed="rId3"/>
          <a:stretch>
            <a:fillRect/>
          </a:stretch>
        </p:blipFill>
        <p:spPr>
          <a:xfrm>
            <a:off x="0" y="6101089"/>
            <a:ext cx="9144000" cy="768096"/>
          </a:xfrm>
          <a:prstGeom prst="rect">
            <a:avLst/>
          </a:prstGeom>
        </p:spPr>
      </p:pic>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pic>
        <p:nvPicPr>
          <p:cNvPr id="143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492250"/>
            <a:ext cx="2967038" cy="34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Box 3"/>
          <p:cNvSpPr txBox="1">
            <a:spLocks noChangeArrowheads="1"/>
          </p:cNvSpPr>
          <p:nvPr/>
        </p:nvSpPr>
        <p:spPr bwMode="auto">
          <a:xfrm>
            <a:off x="381000" y="6223527"/>
            <a:ext cx="1932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b="1" dirty="0">
                <a:solidFill>
                  <a:schemeClr val="bg1">
                    <a:lumMod val="40000"/>
                    <a:lumOff val="60000"/>
                  </a:schemeClr>
                </a:solidFill>
              </a:rPr>
              <a:t>Questions ?</a:t>
            </a:r>
          </a:p>
        </p:txBody>
      </p:sp>
      <p:pic>
        <p:nvPicPr>
          <p:cNvPr id="6" name="Picture 5">
            <a:extLst>
              <a:ext uri="{FF2B5EF4-FFF2-40B4-BE49-F238E27FC236}">
                <a16:creationId xmlns:a16="http://schemas.microsoft.com/office/drawing/2014/main" id="{086E8F54-E9B6-4A94-B0BF-F274F3E1BD0E}"/>
              </a:ext>
            </a:extLst>
          </p:cNvPr>
          <p:cNvPicPr>
            <a:picLocks noChangeAspect="1"/>
          </p:cNvPicPr>
          <p:nvPr/>
        </p:nvPicPr>
        <p:blipFill>
          <a:blip r:embed="rId5"/>
          <a:stretch>
            <a:fillRect/>
          </a:stretch>
        </p:blipFill>
        <p:spPr>
          <a:xfrm>
            <a:off x="7738074" y="6075953"/>
            <a:ext cx="1405926" cy="782047"/>
          </a:xfrm>
          <a:prstGeom prst="rect">
            <a:avLst/>
          </a:prstGeom>
        </p:spPr>
      </p:pic>
    </p:spTree>
    <p:extLst>
      <p:ext uri="{BB962C8B-B14F-4D97-AF65-F5344CB8AC3E}">
        <p14:creationId xmlns:p14="http://schemas.microsoft.com/office/powerpoint/2010/main" val="2796056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830997"/>
          </a:xfrm>
          <a:prstGeom prst="rect">
            <a:avLst/>
          </a:prstGeom>
          <a:solidFill>
            <a:schemeClr val="tx2">
              <a:lumMod val="75000"/>
            </a:schemeClr>
          </a:solidFill>
        </p:spPr>
        <p:txBody>
          <a:bodyPr wrap="square" rtlCol="0">
            <a:spAutoFit/>
          </a:bodyPr>
          <a:lstStyle/>
          <a:p>
            <a:pPr algn="r"/>
            <a:r>
              <a:rPr lang="en-US" sz="4800" dirty="0">
                <a:solidFill>
                  <a:schemeClr val="bg1">
                    <a:lumMod val="85000"/>
                  </a:schemeClr>
                </a:solidFill>
              </a:rPr>
              <a:t> </a:t>
            </a: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TDFM-9000 Training Course</a:t>
            </a:r>
          </a:p>
        </p:txBody>
      </p:sp>
      <p:pic>
        <p:nvPicPr>
          <p:cNvPr id="3" name="Picture 2" descr="A group of helicopters on a road&#10;&#10;Description automatically generated with low confidence">
            <a:extLst>
              <a:ext uri="{FF2B5EF4-FFF2-40B4-BE49-F238E27FC236}">
                <a16:creationId xmlns:a16="http://schemas.microsoft.com/office/drawing/2014/main" id="{AA7CF956-E7CE-59BB-93E5-37649DF12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067"/>
            <a:ext cx="9144000" cy="6182932"/>
          </a:xfrm>
          <a:prstGeom prst="rect">
            <a:avLst/>
          </a:prstGeom>
        </p:spPr>
      </p:pic>
    </p:spTree>
    <p:extLst>
      <p:ext uri="{BB962C8B-B14F-4D97-AF65-F5344CB8AC3E}">
        <p14:creationId xmlns:p14="http://schemas.microsoft.com/office/powerpoint/2010/main" val="3795445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A1E4E5-6CA6-4619-BF7A-61968DF28C1C}"/>
              </a:ext>
            </a:extLst>
          </p:cNvPr>
          <p:cNvGrpSpPr/>
          <p:nvPr/>
        </p:nvGrpSpPr>
        <p:grpSpPr>
          <a:xfrm>
            <a:off x="0" y="0"/>
            <a:ext cx="9144000" cy="830263"/>
            <a:chOff x="0" y="0"/>
            <a:chExt cx="9144000" cy="830263"/>
          </a:xfrm>
        </p:grpSpPr>
        <p:sp>
          <p:nvSpPr>
            <p:cNvPr id="5" name="TextBox 4"/>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6" name="TextBox 5"/>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
        <p:nvSpPr>
          <p:cNvPr id="9" name="Date Placeholder 8"/>
          <p:cNvSpPr>
            <a:spLocks noGrp="1"/>
          </p:cNvSpPr>
          <p:nvPr>
            <p:ph type="dt" sz="quarter" idx="4294967295"/>
          </p:nvPr>
        </p:nvSpPr>
        <p:spPr>
          <a:xfrm>
            <a:off x="609600" y="5975350"/>
            <a:ext cx="2133600" cy="365125"/>
          </a:xfrm>
        </p:spPr>
        <p:txBody>
          <a:bodyPr/>
          <a:lstStyle/>
          <a:p>
            <a:pPr>
              <a:defRPr/>
            </a:pPr>
            <a:fld id="{28A44E79-105C-49DC-90BF-FFAB1503B8D9}" type="datetime1">
              <a:rPr lang="en-US"/>
              <a:pPr>
                <a:defRPr/>
              </a:pPr>
              <a:t>7/7/2022</a:t>
            </a:fld>
            <a:endParaRPr lang="en-US" dirty="0"/>
          </a:p>
        </p:txBody>
      </p:sp>
      <p:sp>
        <p:nvSpPr>
          <p:cNvPr id="10" name="Footer Placeholder 9"/>
          <p:cNvSpPr>
            <a:spLocks noGrp="1"/>
          </p:cNvSpPr>
          <p:nvPr>
            <p:ph type="ftr" sz="quarter" idx="4294967295"/>
          </p:nvPr>
        </p:nvSpPr>
        <p:spPr>
          <a:xfrm>
            <a:off x="3276600" y="5975350"/>
            <a:ext cx="2895600" cy="365125"/>
          </a:xfrm>
        </p:spPr>
        <p:txBody>
          <a:bodyPr/>
          <a:lstStyle/>
          <a:p>
            <a:pPr>
              <a:defRPr/>
            </a:pPr>
            <a:r>
              <a:rPr lang="en-US" dirty="0"/>
              <a:t>TDFM-9000 ARNG H-60  Training</a:t>
            </a:r>
          </a:p>
        </p:txBody>
      </p:sp>
      <p:sp>
        <p:nvSpPr>
          <p:cNvPr id="11" name="Slide Number Placeholder 10"/>
          <p:cNvSpPr>
            <a:spLocks noGrp="1"/>
          </p:cNvSpPr>
          <p:nvPr>
            <p:ph type="sldNum" sz="quarter" idx="4294967295"/>
          </p:nvPr>
        </p:nvSpPr>
        <p:spPr>
          <a:xfrm>
            <a:off x="6705600" y="5975350"/>
            <a:ext cx="2133600" cy="365125"/>
          </a:xfrm>
        </p:spPr>
        <p:txBody>
          <a:bodyPr/>
          <a:lstStyle/>
          <a:p>
            <a:pPr>
              <a:defRPr/>
            </a:pPr>
            <a:fld id="{AF37CA47-F803-4326-84FB-7D0C3B69227C}" type="slidenum">
              <a:rPr lang="en-US"/>
              <a:pPr>
                <a:defRPr/>
              </a:pPr>
              <a:t>39</a:t>
            </a:fld>
            <a:endParaRPr lang="en-US" dirty="0"/>
          </a:p>
        </p:txBody>
      </p:sp>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229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57600"/>
            <a:ext cx="8229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07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58728"/>
            <a:ext cx="9144000" cy="769441"/>
          </a:xfrm>
          <a:prstGeom prst="rect">
            <a:avLst/>
          </a:prstGeom>
          <a:solidFill>
            <a:srgbClr val="002060"/>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6181839"/>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40000"/>
                    <a:lumOff val="60000"/>
                  </a:schemeClr>
                </a:solidFill>
              </a:rPr>
              <a:t>Civil Support Radios</a:t>
            </a:r>
          </a:p>
        </p:txBody>
      </p:sp>
      <p:sp>
        <p:nvSpPr>
          <p:cNvPr id="7" name="TextBox 6"/>
          <p:cNvSpPr txBox="1"/>
          <p:nvPr/>
        </p:nvSpPr>
        <p:spPr>
          <a:xfrm>
            <a:off x="3962400" y="1055993"/>
            <a:ext cx="4800600" cy="2677656"/>
          </a:xfrm>
          <a:prstGeom prst="rect">
            <a:avLst/>
          </a:prstGeom>
          <a:noFill/>
        </p:spPr>
        <p:txBody>
          <a:bodyPr wrap="square" rtlCol="0">
            <a:spAutoFit/>
          </a:bodyPr>
          <a:lstStyle/>
          <a:p>
            <a:pPr>
              <a:defRPr/>
            </a:pPr>
            <a:endParaRPr lang="en-US" sz="2400" i="1" dirty="0"/>
          </a:p>
          <a:p>
            <a:pPr algn="ctr">
              <a:defRPr/>
            </a:pPr>
            <a:r>
              <a:rPr lang="en-US" sz="2400" i="1" dirty="0">
                <a:solidFill>
                  <a:schemeClr val="bg1"/>
                </a:solidFill>
              </a:rPr>
              <a:t>While we are all Aviators, A&amp;P’s and Avionics Specialist, always remember, the Technisonic TDFM line of Civil Support radios is </a:t>
            </a:r>
          </a:p>
          <a:p>
            <a:pPr algn="ctr">
              <a:defRPr/>
            </a:pPr>
            <a:r>
              <a:rPr lang="en-US" sz="2400" i="1" dirty="0">
                <a:solidFill>
                  <a:schemeClr val="bg1"/>
                </a:solidFill>
              </a:rPr>
              <a:t>LAND MOBILE RADIO,</a:t>
            </a:r>
          </a:p>
          <a:p>
            <a:pPr algn="ctr">
              <a:defRPr/>
            </a:pPr>
            <a:r>
              <a:rPr lang="en-US" sz="2400" i="1" dirty="0">
                <a:solidFill>
                  <a:schemeClr val="bg1"/>
                </a:solidFill>
              </a:rPr>
              <a:t> in an Avionics body</a:t>
            </a:r>
            <a:r>
              <a:rPr lang="en-US" sz="2400" dirty="0">
                <a:solidFill>
                  <a:schemeClr val="bg1"/>
                </a:solidFill>
              </a:rPr>
              <a:t>!</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81" y="1066800"/>
            <a:ext cx="3371313"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0DB004B9-56BB-44CC-B368-3780757E63C6}"/>
              </a:ext>
            </a:extLst>
          </p:cNvPr>
          <p:cNvPicPr>
            <a:picLocks noChangeAspect="1"/>
          </p:cNvPicPr>
          <p:nvPr/>
        </p:nvPicPr>
        <p:blipFill>
          <a:blip r:embed="rId3"/>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143794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6" name="TextBox 5"/>
          <p:cNvSpPr txBox="1"/>
          <p:nvPr/>
        </p:nvSpPr>
        <p:spPr>
          <a:xfrm>
            <a:off x="0" y="152400"/>
            <a:ext cx="5843588" cy="457200"/>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TDFM 9000 OPERATION</a:t>
            </a:r>
            <a:endParaRPr lang="en-US" altLang="en-US" sz="2800" b="1">
              <a:solidFill>
                <a:srgbClr val="D9D9D9"/>
              </a:solidFill>
            </a:endParaRPr>
          </a:p>
        </p:txBody>
      </p:sp>
      <p:sp>
        <p:nvSpPr>
          <p:cNvPr id="20484" name="TextBox 6"/>
          <p:cNvSpPr txBox="1">
            <a:spLocks noChangeArrowheads="1"/>
          </p:cNvSpPr>
          <p:nvPr/>
        </p:nvSpPr>
        <p:spPr bwMode="auto">
          <a:xfrm>
            <a:off x="342900" y="4267201"/>
            <a:ext cx="84582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To turn the unit on:</a:t>
            </a:r>
          </a:p>
          <a:p>
            <a:pPr>
              <a:buFontTx/>
              <a:buChar char="•"/>
            </a:pPr>
            <a:endParaRPr lang="en-US" altLang="en-US" sz="2000" dirty="0">
              <a:solidFill>
                <a:schemeClr val="bg1"/>
              </a:solidFill>
            </a:endParaRPr>
          </a:p>
          <a:p>
            <a:pPr>
              <a:buFontTx/>
              <a:buChar char="•"/>
            </a:pPr>
            <a:r>
              <a:rPr lang="en-US" altLang="en-US" sz="2000" dirty="0">
                <a:solidFill>
                  <a:schemeClr val="bg1"/>
                </a:solidFill>
              </a:rPr>
              <a:t>Radio DOES NOT turn on automatically with aircraft power.</a:t>
            </a:r>
          </a:p>
          <a:p>
            <a:pPr>
              <a:buFontTx/>
              <a:buChar char="•"/>
            </a:pPr>
            <a:r>
              <a:rPr lang="en-US" altLang="en-US" sz="2000" dirty="0">
                <a:solidFill>
                  <a:schemeClr val="bg1"/>
                </a:solidFill>
              </a:rPr>
              <a:t>Push in on the Multimode knob for 1 to 2 seconds</a:t>
            </a:r>
          </a:p>
          <a:p>
            <a:pPr>
              <a:buFontTx/>
              <a:buChar char="•"/>
            </a:pPr>
            <a:r>
              <a:rPr lang="en-US" altLang="en-US" sz="2000" dirty="0">
                <a:solidFill>
                  <a:schemeClr val="bg1"/>
                </a:solidFill>
              </a:rPr>
              <a:t>NOTE: If the display remains dark after 30 seconds, press the “BRT” button a few times. </a:t>
            </a:r>
          </a:p>
          <a:p>
            <a:r>
              <a:rPr lang="en-US" altLang="en-US" sz="2400" dirty="0">
                <a:solidFill>
                  <a:schemeClr val="bg1"/>
                </a:solidFill>
              </a:rPr>
              <a:t> </a:t>
            </a:r>
          </a:p>
          <a:p>
            <a:endParaRPr lang="en-US" altLang="en-US" sz="2400" dirty="0"/>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065BA79-0D82-4383-BE90-C6C679A0487C}" type="slidenum">
              <a:rPr lang="en-US" sz="1200">
                <a:solidFill>
                  <a:schemeClr val="tx1">
                    <a:tint val="75000"/>
                  </a:schemeClr>
                </a:solidFill>
                <a:latin typeface="+mn-lt"/>
                <a:cs typeface="+mn-cs"/>
              </a:rPr>
              <a:pPr algn="r" fontAlgn="auto">
                <a:spcBef>
                  <a:spcPts val="0"/>
                </a:spcBef>
                <a:spcAft>
                  <a:spcPts val="0"/>
                </a:spcAft>
                <a:defRPr/>
              </a:pPr>
              <a:t>40</a:t>
            </a:fld>
            <a:endParaRPr lang="en-US" sz="1200" dirty="0">
              <a:solidFill>
                <a:schemeClr val="tx1">
                  <a:tint val="75000"/>
                </a:schemeClr>
              </a:solidFill>
              <a:latin typeface="+mn-lt"/>
              <a:cs typeface="+mn-cs"/>
            </a:endParaRPr>
          </a:p>
        </p:txBody>
      </p:sp>
      <p:grpSp>
        <p:nvGrpSpPr>
          <p:cNvPr id="20497" name="Group 17"/>
          <p:cNvGrpSpPr>
            <a:grpSpLocks/>
          </p:cNvGrpSpPr>
          <p:nvPr/>
        </p:nvGrpSpPr>
        <p:grpSpPr bwMode="auto">
          <a:xfrm>
            <a:off x="2286000" y="914401"/>
            <a:ext cx="4495800" cy="3352800"/>
            <a:chOff x="1440" y="576"/>
            <a:chExt cx="3092" cy="2319"/>
          </a:xfrm>
        </p:grpSpPr>
        <p:pic>
          <p:nvPicPr>
            <p:cNvPr id="20495" name="Picture 15" descr="IMG_01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 y="576"/>
              <a:ext cx="3092" cy="2319"/>
            </a:xfrm>
            <a:prstGeom prst="rect">
              <a:avLst/>
            </a:prstGeom>
            <a:noFill/>
            <a:extLst>
              <a:ext uri="{909E8E84-426E-40DD-AFC4-6F175D3DCCD1}">
                <a14:hiddenFill xmlns:a14="http://schemas.microsoft.com/office/drawing/2010/main">
                  <a:solidFill>
                    <a:srgbClr val="FFFFFF"/>
                  </a:solidFill>
                </a14:hiddenFill>
              </a:ext>
            </a:extLst>
          </p:spPr>
        </p:pic>
        <p:sp>
          <p:nvSpPr>
            <p:cNvPr id="20496" name="Oval 16"/>
            <p:cNvSpPr>
              <a:spLocks noChangeArrowheads="1"/>
            </p:cNvSpPr>
            <p:nvPr/>
          </p:nvSpPr>
          <p:spPr bwMode="auto">
            <a:xfrm>
              <a:off x="1680" y="2448"/>
              <a:ext cx="480" cy="432"/>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Tree>
    <p:extLst>
      <p:ext uri="{BB962C8B-B14F-4D97-AF65-F5344CB8AC3E}">
        <p14:creationId xmlns:p14="http://schemas.microsoft.com/office/powerpoint/2010/main" val="2568316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5843588" cy="457200"/>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TDFM 9000 OPERATION</a:t>
            </a:r>
            <a:endParaRPr lang="en-US" altLang="en-US" sz="2800" b="1">
              <a:solidFill>
                <a:srgbClr val="D9D9D9"/>
              </a:solidFill>
            </a:endParaRPr>
          </a:p>
        </p:txBody>
      </p:sp>
      <p:sp>
        <p:nvSpPr>
          <p:cNvPr id="20484" name="TextBox 6"/>
          <p:cNvSpPr txBox="1">
            <a:spLocks noChangeArrowheads="1"/>
          </p:cNvSpPr>
          <p:nvPr/>
        </p:nvSpPr>
        <p:spPr bwMode="auto">
          <a:xfrm>
            <a:off x="680915" y="4356530"/>
            <a:ext cx="8458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To set the display brightness:</a:t>
            </a:r>
          </a:p>
          <a:p>
            <a:endParaRPr lang="en-US" altLang="en-US" sz="2400" dirty="0">
              <a:solidFill>
                <a:schemeClr val="bg1"/>
              </a:solidFill>
            </a:endParaRPr>
          </a:p>
          <a:p>
            <a:pPr>
              <a:buFontTx/>
              <a:buChar char="•"/>
            </a:pPr>
            <a:r>
              <a:rPr lang="en-US" altLang="en-US" sz="2000" dirty="0">
                <a:solidFill>
                  <a:schemeClr val="bg1"/>
                </a:solidFill>
              </a:rPr>
              <a:t>Display brightness is manually set by the operator.</a:t>
            </a:r>
          </a:p>
          <a:p>
            <a:pPr>
              <a:buFontTx/>
              <a:buChar char="•"/>
            </a:pPr>
            <a:r>
              <a:rPr lang="en-US" altLang="en-US" sz="2000" dirty="0">
                <a:solidFill>
                  <a:schemeClr val="bg1"/>
                </a:solidFill>
              </a:rPr>
              <a:t>Press the “BRT” button to increase display brightness.</a:t>
            </a:r>
          </a:p>
          <a:p>
            <a:pPr>
              <a:buFontTx/>
              <a:buChar char="•"/>
            </a:pPr>
            <a:r>
              <a:rPr lang="en-US" altLang="en-US" sz="2000" dirty="0">
                <a:solidFill>
                  <a:schemeClr val="bg1"/>
                </a:solidFill>
              </a:rPr>
              <a:t>Press the “DIM” button to decrease display brightness.</a:t>
            </a:r>
          </a:p>
          <a:p>
            <a:pPr>
              <a:buFontTx/>
              <a:buChar char="•"/>
            </a:pPr>
            <a:r>
              <a:rPr lang="en-US" altLang="en-US" sz="2000" dirty="0">
                <a:solidFill>
                  <a:schemeClr val="bg1"/>
                </a:solidFill>
              </a:rPr>
              <a:t>The unit powers up at the brightness level it was at power down</a:t>
            </a:r>
            <a:r>
              <a:rPr lang="en-US" altLang="en-US" sz="2000" dirty="0"/>
              <a:t>.</a:t>
            </a:r>
          </a:p>
          <a:p>
            <a:r>
              <a:rPr lang="en-US" altLang="en-US" sz="2400" dirty="0"/>
              <a:t> </a:t>
            </a:r>
          </a:p>
          <a:p>
            <a:endParaRPr lang="en-US" altLang="en-US" sz="2400" dirty="0"/>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065BA79-0D82-4383-BE90-C6C679A0487C}" type="slidenum">
              <a:rPr lang="en-US" sz="1200">
                <a:solidFill>
                  <a:schemeClr val="tx1">
                    <a:tint val="75000"/>
                  </a:schemeClr>
                </a:solidFill>
                <a:latin typeface="+mn-lt"/>
                <a:cs typeface="+mn-cs"/>
              </a:rPr>
              <a:pPr algn="r" fontAlgn="auto">
                <a:spcBef>
                  <a:spcPts val="0"/>
                </a:spcBef>
                <a:spcAft>
                  <a:spcPts val="0"/>
                </a:spcAft>
                <a:defRPr/>
              </a:pPr>
              <a:t>41</a:t>
            </a:fld>
            <a:endParaRPr lang="en-US" sz="1200" dirty="0">
              <a:solidFill>
                <a:schemeClr val="tx1">
                  <a:tint val="75000"/>
                </a:schemeClr>
              </a:solidFill>
              <a:latin typeface="+mn-lt"/>
              <a:cs typeface="+mn-cs"/>
            </a:endParaRPr>
          </a:p>
        </p:txBody>
      </p:sp>
      <p:grpSp>
        <p:nvGrpSpPr>
          <p:cNvPr id="8" name="Group 7">
            <a:extLst>
              <a:ext uri="{FF2B5EF4-FFF2-40B4-BE49-F238E27FC236}">
                <a16:creationId xmlns:a16="http://schemas.microsoft.com/office/drawing/2014/main" id="{2FD7081E-0483-4F33-92C5-75461530858C}"/>
              </a:ext>
            </a:extLst>
          </p:cNvPr>
          <p:cNvGrpSpPr/>
          <p:nvPr/>
        </p:nvGrpSpPr>
        <p:grpSpPr>
          <a:xfrm>
            <a:off x="76200" y="852342"/>
            <a:ext cx="4557860" cy="3440783"/>
            <a:chOff x="76200" y="852342"/>
            <a:chExt cx="4557860" cy="3440783"/>
          </a:xfrm>
        </p:grpSpPr>
        <p:pic>
          <p:nvPicPr>
            <p:cNvPr id="20495" name="Picture 15" descr="IMG_01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52342"/>
              <a:ext cx="4557860" cy="344078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1332DF0-4D86-4C09-A32D-F77C4868D02B}"/>
                </a:ext>
              </a:extLst>
            </p:cNvPr>
            <p:cNvSpPr/>
            <p:nvPr/>
          </p:nvSpPr>
          <p:spPr>
            <a:xfrm>
              <a:off x="2895600" y="3124200"/>
              <a:ext cx="685800" cy="11209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12" name="Group 11">
            <a:extLst>
              <a:ext uri="{FF2B5EF4-FFF2-40B4-BE49-F238E27FC236}">
                <a16:creationId xmlns:a16="http://schemas.microsoft.com/office/drawing/2014/main" id="{9C379DAA-388C-410B-8C6E-F63D5BDA636B}"/>
              </a:ext>
            </a:extLst>
          </p:cNvPr>
          <p:cNvGrpSpPr/>
          <p:nvPr/>
        </p:nvGrpSpPr>
        <p:grpSpPr>
          <a:xfrm>
            <a:off x="4597137" y="831307"/>
            <a:ext cx="4576583" cy="3509144"/>
            <a:chOff x="4597137" y="831307"/>
            <a:chExt cx="4576583" cy="3509144"/>
          </a:xfrm>
        </p:grpSpPr>
        <p:pic>
          <p:nvPicPr>
            <p:cNvPr id="3" name="Picture 2">
              <a:extLst>
                <a:ext uri="{FF2B5EF4-FFF2-40B4-BE49-F238E27FC236}">
                  <a16:creationId xmlns:a16="http://schemas.microsoft.com/office/drawing/2014/main" id="{DF51A9F9-DCDE-4F9F-8D0C-A1263BB14D59}"/>
                </a:ext>
              </a:extLst>
            </p:cNvPr>
            <p:cNvPicPr>
              <a:picLocks noChangeAspect="1"/>
            </p:cNvPicPr>
            <p:nvPr/>
          </p:nvPicPr>
          <p:blipFill>
            <a:blip r:embed="rId3"/>
            <a:stretch>
              <a:fillRect/>
            </a:stretch>
          </p:blipFill>
          <p:spPr>
            <a:xfrm>
              <a:off x="4597137" y="831307"/>
              <a:ext cx="4576583" cy="3435894"/>
            </a:xfrm>
            <a:prstGeom prst="rect">
              <a:avLst/>
            </a:prstGeom>
          </p:spPr>
        </p:pic>
        <p:pic>
          <p:nvPicPr>
            <p:cNvPr id="7" name="Picture 6">
              <a:extLst>
                <a:ext uri="{FF2B5EF4-FFF2-40B4-BE49-F238E27FC236}">
                  <a16:creationId xmlns:a16="http://schemas.microsoft.com/office/drawing/2014/main" id="{B4937ED6-F1E7-46C2-A34C-F1F24E158250}"/>
                </a:ext>
              </a:extLst>
            </p:cNvPr>
            <p:cNvPicPr>
              <a:picLocks noChangeAspect="1"/>
            </p:cNvPicPr>
            <p:nvPr/>
          </p:nvPicPr>
          <p:blipFill>
            <a:blip r:embed="rId4"/>
            <a:stretch>
              <a:fillRect/>
            </a:stretch>
          </p:blipFill>
          <p:spPr>
            <a:xfrm>
              <a:off x="7618428" y="3200400"/>
              <a:ext cx="713294" cy="1140051"/>
            </a:xfrm>
            <a:prstGeom prst="rect">
              <a:avLst/>
            </a:prstGeom>
          </p:spPr>
        </p:pic>
      </p:grpSp>
      <p:grpSp>
        <p:nvGrpSpPr>
          <p:cNvPr id="15" name="Group 14">
            <a:extLst>
              <a:ext uri="{FF2B5EF4-FFF2-40B4-BE49-F238E27FC236}">
                <a16:creationId xmlns:a16="http://schemas.microsoft.com/office/drawing/2014/main" id="{8906C853-6971-46D6-A5F7-609A6E9A2691}"/>
              </a:ext>
            </a:extLst>
          </p:cNvPr>
          <p:cNvGrpSpPr/>
          <p:nvPr/>
        </p:nvGrpSpPr>
        <p:grpSpPr>
          <a:xfrm>
            <a:off x="0" y="0"/>
            <a:ext cx="9144000" cy="830263"/>
            <a:chOff x="0" y="0"/>
            <a:chExt cx="9144000" cy="830263"/>
          </a:xfrm>
        </p:grpSpPr>
        <p:sp>
          <p:nvSpPr>
            <p:cNvPr id="16" name="TextBox 15">
              <a:extLst>
                <a:ext uri="{FF2B5EF4-FFF2-40B4-BE49-F238E27FC236}">
                  <a16:creationId xmlns:a16="http://schemas.microsoft.com/office/drawing/2014/main" id="{C40E3465-4198-4DEA-AB1E-2CB110BB00F5}"/>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7" name="TextBox 16">
              <a:extLst>
                <a:ext uri="{FF2B5EF4-FFF2-40B4-BE49-F238E27FC236}">
                  <a16:creationId xmlns:a16="http://schemas.microsoft.com/office/drawing/2014/main" id="{0B6AC0DD-0ACE-44B3-9263-2F4CD5CD71DE}"/>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4026096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6" name="TextBox 5"/>
          <p:cNvSpPr txBox="1"/>
          <p:nvPr/>
        </p:nvSpPr>
        <p:spPr>
          <a:xfrm>
            <a:off x="0" y="184150"/>
            <a:ext cx="5843588" cy="884238"/>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 TDFM 9000 OPERATION</a:t>
            </a:r>
          </a:p>
          <a:p>
            <a:endParaRPr lang="en-US" altLang="en-US" sz="2400" b="1">
              <a:solidFill>
                <a:srgbClr val="D9D9D9"/>
              </a:solidFill>
            </a:endParaRPr>
          </a:p>
        </p:txBody>
      </p:sp>
      <p:sp>
        <p:nvSpPr>
          <p:cNvPr id="21508" name="TextBox 6"/>
          <p:cNvSpPr txBox="1">
            <a:spLocks noChangeArrowheads="1"/>
          </p:cNvSpPr>
          <p:nvPr/>
        </p:nvSpPr>
        <p:spPr bwMode="auto">
          <a:xfrm>
            <a:off x="1125832" y="4419502"/>
            <a:ext cx="24224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Module Selection</a:t>
            </a:r>
          </a:p>
        </p:txBody>
      </p:sp>
      <p:sp>
        <p:nvSpPr>
          <p:cNvPr id="21509" name="TextBox 7"/>
          <p:cNvSpPr txBox="1">
            <a:spLocks noChangeArrowheads="1"/>
          </p:cNvSpPr>
          <p:nvPr/>
        </p:nvSpPr>
        <p:spPr bwMode="auto">
          <a:xfrm>
            <a:off x="921544" y="4859337"/>
            <a:ext cx="762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a:buFont typeface="Arial" panose="020B0604020202020204" pitchFamily="34" charset="0"/>
              <a:buChar char="•"/>
            </a:pPr>
            <a:r>
              <a:rPr lang="en-US" altLang="en-US" sz="2000" dirty="0">
                <a:solidFill>
                  <a:schemeClr val="bg1"/>
                </a:solidFill>
              </a:rPr>
              <a:t>Selecting the module to transmit or update is accomplished by pushing the corresponding button next the desired module.  The square box indicates which module is your transmit module as well as the module that all the buttons will manipulate.</a:t>
            </a:r>
          </a:p>
        </p:txBody>
      </p:sp>
      <p:sp>
        <p:nvSpPr>
          <p:cNvPr id="9" name="Date Placeholder 8"/>
          <p:cNvSpPr txBox="1">
            <a:spLocks noGrp="1"/>
          </p:cNvSpPr>
          <p:nvPr/>
        </p:nvSpPr>
        <p:spPr>
          <a:xfrm>
            <a:off x="533400" y="6492875"/>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D5670CF-72C5-4D3B-8759-EEF3BC826230}" type="slidenum">
              <a:rPr lang="en-US" sz="1200">
                <a:solidFill>
                  <a:schemeClr val="tx1">
                    <a:tint val="75000"/>
                  </a:schemeClr>
                </a:solidFill>
                <a:latin typeface="+mn-lt"/>
                <a:cs typeface="+mn-cs"/>
              </a:rPr>
              <a:pPr algn="r" fontAlgn="auto">
                <a:spcBef>
                  <a:spcPts val="0"/>
                </a:spcBef>
                <a:spcAft>
                  <a:spcPts val="0"/>
                </a:spcAft>
                <a:defRPr/>
              </a:pPr>
              <a:t>42</a:t>
            </a:fld>
            <a:endParaRPr lang="en-US" sz="1200" dirty="0">
              <a:solidFill>
                <a:schemeClr val="tx1">
                  <a:tint val="75000"/>
                </a:schemeClr>
              </a:solidFill>
              <a:latin typeface="+mn-lt"/>
              <a:cs typeface="+mn-cs"/>
            </a:endParaRPr>
          </a:p>
        </p:txBody>
      </p:sp>
      <p:pic>
        <p:nvPicPr>
          <p:cNvPr id="21515" name="Picture 11"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838200"/>
            <a:ext cx="4738688" cy="3554413"/>
          </a:xfrm>
          <a:prstGeom prst="rect">
            <a:avLst/>
          </a:prstGeom>
          <a:noFill/>
          <a:extLst>
            <a:ext uri="{909E8E84-426E-40DD-AFC4-6F175D3DCCD1}">
              <a14:hiddenFill xmlns:a14="http://schemas.microsoft.com/office/drawing/2010/main">
                <a:solidFill>
                  <a:srgbClr val="FFFFFF"/>
                </a:solidFill>
              </a14:hiddenFill>
            </a:ext>
          </a:extLst>
        </p:spPr>
      </p:pic>
      <p:sp>
        <p:nvSpPr>
          <p:cNvPr id="21516" name="Oval 12"/>
          <p:cNvSpPr>
            <a:spLocks noChangeArrowheads="1"/>
          </p:cNvSpPr>
          <p:nvPr/>
        </p:nvSpPr>
        <p:spPr bwMode="auto">
          <a:xfrm>
            <a:off x="2743200" y="990600"/>
            <a:ext cx="762000" cy="1905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21519" name="Group 15"/>
          <p:cNvGrpSpPr>
            <a:grpSpLocks/>
          </p:cNvGrpSpPr>
          <p:nvPr/>
        </p:nvGrpSpPr>
        <p:grpSpPr bwMode="auto">
          <a:xfrm>
            <a:off x="2362200" y="838200"/>
            <a:ext cx="4738688" cy="3554413"/>
            <a:chOff x="1488" y="528"/>
            <a:chExt cx="2985" cy="2239"/>
          </a:xfrm>
        </p:grpSpPr>
        <p:pic>
          <p:nvPicPr>
            <p:cNvPr id="21517" name="Picture 13"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528"/>
              <a:ext cx="2985" cy="2239"/>
            </a:xfrm>
            <a:prstGeom prst="rect">
              <a:avLst/>
            </a:prstGeom>
            <a:noFill/>
            <a:extLst>
              <a:ext uri="{909E8E84-426E-40DD-AFC4-6F175D3DCCD1}">
                <a14:hiddenFill xmlns:a14="http://schemas.microsoft.com/office/drawing/2010/main">
                  <a:solidFill>
                    <a:srgbClr val="FFFFFF"/>
                  </a:solidFill>
                </a14:hiddenFill>
              </a:ext>
            </a:extLst>
          </p:spPr>
        </p:pic>
        <p:sp>
          <p:nvSpPr>
            <p:cNvPr id="21518" name="Oval 14"/>
            <p:cNvSpPr>
              <a:spLocks noChangeArrowheads="1"/>
            </p:cNvSpPr>
            <p:nvPr/>
          </p:nvSpPr>
          <p:spPr bwMode="auto">
            <a:xfrm>
              <a:off x="1728" y="624"/>
              <a:ext cx="480" cy="1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Tree>
    <p:extLst>
      <p:ext uri="{BB962C8B-B14F-4D97-AF65-F5344CB8AC3E}">
        <p14:creationId xmlns:p14="http://schemas.microsoft.com/office/powerpoint/2010/main" val="3502727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6"/>
          <p:cNvSpPr txBox="1">
            <a:spLocks noChangeArrowheads="1"/>
          </p:cNvSpPr>
          <p:nvPr/>
        </p:nvSpPr>
        <p:spPr bwMode="auto">
          <a:xfrm>
            <a:off x="5105400" y="964580"/>
            <a:ext cx="2987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Setting Volume – “F4”</a:t>
            </a:r>
          </a:p>
        </p:txBody>
      </p:sp>
      <p:sp>
        <p:nvSpPr>
          <p:cNvPr id="23557" name="TextBox 7"/>
          <p:cNvSpPr txBox="1">
            <a:spLocks noChangeArrowheads="1"/>
          </p:cNvSpPr>
          <p:nvPr/>
        </p:nvSpPr>
        <p:spPr bwMode="auto">
          <a:xfrm>
            <a:off x="4814888" y="1615454"/>
            <a:ext cx="3795712"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ct val="20000"/>
              </a:spcBef>
              <a:buClr>
                <a:schemeClr val="hlink"/>
              </a:buClr>
              <a:buSzPct val="75000"/>
              <a:buFont typeface="Wingdings" pitchFamily="2" charset="2"/>
              <a:buNone/>
            </a:pPr>
            <a:r>
              <a:rPr lang="en-US" altLang="en-US" sz="2000" dirty="0">
                <a:solidFill>
                  <a:schemeClr val="bg1"/>
                </a:solidFill>
              </a:rPr>
              <a:t>	Press the Multimode knob so that “Vol” is shown in the lower right hand display.</a:t>
            </a:r>
          </a:p>
          <a:p>
            <a:pPr>
              <a:lnSpc>
                <a:spcPct val="90000"/>
              </a:lnSpc>
              <a:spcBef>
                <a:spcPct val="20000"/>
              </a:spcBef>
              <a:buClr>
                <a:schemeClr val="hlink"/>
              </a:buClr>
              <a:buSzPct val="75000"/>
              <a:buFont typeface="Wingdings" pitchFamily="2" charset="2"/>
              <a:buNone/>
            </a:pPr>
            <a:r>
              <a:rPr lang="en-US" altLang="en-US" sz="2000" dirty="0">
                <a:solidFill>
                  <a:schemeClr val="bg1"/>
                </a:solidFill>
              </a:rPr>
              <a:t>	Select the module by pressing the appropriate band select button.  Then press F4 -Volume Set Tone. As long as F4 is pressed, the module will generate a tone in the headset that approximates normal voice volume level.  Set the volume level by turning the Multimode knob.</a:t>
            </a:r>
          </a:p>
          <a:p>
            <a:pPr>
              <a:buFont typeface="Arial" charset="0"/>
              <a:buChar char="•"/>
            </a:pPr>
            <a:endParaRPr lang="en-US" altLang="en-US" sz="20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09A550E-09FA-40AD-8662-EA18A8FC88C2}" type="slidenum">
              <a:rPr lang="en-US" sz="1200">
                <a:solidFill>
                  <a:schemeClr val="bg1"/>
                </a:solidFill>
                <a:latin typeface="+mn-lt"/>
                <a:cs typeface="+mn-cs"/>
              </a:rPr>
              <a:pPr algn="r" fontAlgn="auto">
                <a:spcBef>
                  <a:spcPts val="0"/>
                </a:spcBef>
                <a:spcAft>
                  <a:spcPts val="0"/>
                </a:spcAft>
                <a:defRPr/>
              </a:pPr>
              <a:t>43</a:t>
            </a:fld>
            <a:endParaRPr lang="en-US" sz="1200" dirty="0">
              <a:solidFill>
                <a:schemeClr val="bg1"/>
              </a:solidFill>
              <a:latin typeface="+mn-lt"/>
              <a:cs typeface="+mn-cs"/>
            </a:endParaRPr>
          </a:p>
        </p:txBody>
      </p:sp>
      <p:sp>
        <p:nvSpPr>
          <p:cNvPr id="2" name="TextBox 1">
            <a:extLst>
              <a:ext uri="{FF2B5EF4-FFF2-40B4-BE49-F238E27FC236}">
                <a16:creationId xmlns:a16="http://schemas.microsoft.com/office/drawing/2014/main" id="{1F70FF31-20A4-45BE-A7AB-71E5691D2BA4}"/>
              </a:ext>
            </a:extLst>
          </p:cNvPr>
          <p:cNvSpPr txBox="1"/>
          <p:nvPr/>
        </p:nvSpPr>
        <p:spPr>
          <a:xfrm>
            <a:off x="646542" y="5232606"/>
            <a:ext cx="8268857" cy="1200329"/>
          </a:xfrm>
          <a:prstGeom prst="rect">
            <a:avLst/>
          </a:prstGeom>
          <a:noFill/>
        </p:spPr>
        <p:txBody>
          <a:bodyPr wrap="square" rtlCol="0">
            <a:spAutoFit/>
          </a:bodyPr>
          <a:lstStyle/>
          <a:p>
            <a:r>
              <a:rPr lang="en-US" dirty="0">
                <a:solidFill>
                  <a:schemeClr val="bg1"/>
                </a:solidFill>
              </a:rPr>
              <a:t>NOTE if no tone is heard:</a:t>
            </a:r>
          </a:p>
          <a:p>
            <a:pPr marL="342900" indent="-342900">
              <a:buAutoNum type="arabicParenR"/>
            </a:pPr>
            <a:r>
              <a:rPr lang="en-US" dirty="0">
                <a:solidFill>
                  <a:schemeClr val="bg1"/>
                </a:solidFill>
              </a:rPr>
              <a:t>Make sure the audio panel volume knob is at its normal position</a:t>
            </a:r>
          </a:p>
          <a:p>
            <a:pPr marL="342900" indent="-342900">
              <a:buAutoNum type="arabicParenR"/>
            </a:pPr>
            <a:r>
              <a:rPr lang="en-US" dirty="0">
                <a:solidFill>
                  <a:schemeClr val="bg1"/>
                </a:solidFill>
              </a:rPr>
              <a:t>Make sure the module is not muted (Mute indicator is an “X” on the module line).  Unmute by pressing the band select button once.  The “X” will disappear.</a:t>
            </a:r>
          </a:p>
        </p:txBody>
      </p:sp>
      <p:grpSp>
        <p:nvGrpSpPr>
          <p:cNvPr id="4" name="Group 3">
            <a:extLst>
              <a:ext uri="{FF2B5EF4-FFF2-40B4-BE49-F238E27FC236}">
                <a16:creationId xmlns:a16="http://schemas.microsoft.com/office/drawing/2014/main" id="{D68DDE3E-1B2C-4F71-BFD8-E9040BFB6218}"/>
              </a:ext>
            </a:extLst>
          </p:cNvPr>
          <p:cNvGrpSpPr/>
          <p:nvPr/>
        </p:nvGrpSpPr>
        <p:grpSpPr>
          <a:xfrm>
            <a:off x="533400" y="1110007"/>
            <a:ext cx="4572000" cy="3383280"/>
            <a:chOff x="533400" y="1110007"/>
            <a:chExt cx="4572000" cy="3383280"/>
          </a:xfrm>
        </p:grpSpPr>
        <p:pic>
          <p:nvPicPr>
            <p:cNvPr id="3" name="Picture 2">
              <a:extLst>
                <a:ext uri="{FF2B5EF4-FFF2-40B4-BE49-F238E27FC236}">
                  <a16:creationId xmlns:a16="http://schemas.microsoft.com/office/drawing/2014/main" id="{BA398F1B-ABE6-4EFD-AE1D-995995CFE817}"/>
                </a:ext>
              </a:extLst>
            </p:cNvPr>
            <p:cNvPicPr>
              <a:picLocks noChangeAspect="1"/>
            </p:cNvPicPr>
            <p:nvPr/>
          </p:nvPicPr>
          <p:blipFill rotWithShape="1">
            <a:blip r:embed="rId2"/>
            <a:srcRect l="19114" t="11241" r="-20592" b="-11373"/>
            <a:stretch/>
          </p:blipFill>
          <p:spPr>
            <a:xfrm>
              <a:off x="533400" y="1110007"/>
              <a:ext cx="4572000" cy="3383280"/>
            </a:xfrm>
            <a:prstGeom prst="rect">
              <a:avLst/>
            </a:prstGeom>
          </p:spPr>
        </p:pic>
        <p:sp>
          <p:nvSpPr>
            <p:cNvPr id="23567" name="Oval 15"/>
            <p:cNvSpPr>
              <a:spLocks noChangeArrowheads="1"/>
            </p:cNvSpPr>
            <p:nvPr/>
          </p:nvSpPr>
          <p:spPr bwMode="auto">
            <a:xfrm>
              <a:off x="3505200" y="2826026"/>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1"/>
                </a:solidFill>
              </a:endParaRPr>
            </a:p>
          </p:txBody>
        </p:sp>
        <p:sp>
          <p:nvSpPr>
            <p:cNvPr id="16" name="Oval 15">
              <a:extLst>
                <a:ext uri="{FF2B5EF4-FFF2-40B4-BE49-F238E27FC236}">
                  <a16:creationId xmlns:a16="http://schemas.microsoft.com/office/drawing/2014/main" id="{D791C67B-B549-4227-B345-8DD82C722859}"/>
                </a:ext>
              </a:extLst>
            </p:cNvPr>
            <p:cNvSpPr>
              <a:spLocks noChangeArrowheads="1"/>
            </p:cNvSpPr>
            <p:nvPr/>
          </p:nvSpPr>
          <p:spPr bwMode="auto">
            <a:xfrm>
              <a:off x="757251" y="3341979"/>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1"/>
                </a:solidFill>
              </a:endParaRPr>
            </a:p>
          </p:txBody>
        </p:sp>
      </p:grpSp>
      <p:grpSp>
        <p:nvGrpSpPr>
          <p:cNvPr id="14" name="Group 13">
            <a:extLst>
              <a:ext uri="{FF2B5EF4-FFF2-40B4-BE49-F238E27FC236}">
                <a16:creationId xmlns:a16="http://schemas.microsoft.com/office/drawing/2014/main" id="{CAC85235-4D7D-4883-92B6-72FF155D5CAC}"/>
              </a:ext>
            </a:extLst>
          </p:cNvPr>
          <p:cNvGrpSpPr/>
          <p:nvPr/>
        </p:nvGrpSpPr>
        <p:grpSpPr>
          <a:xfrm>
            <a:off x="0" y="16630"/>
            <a:ext cx="9144000" cy="830263"/>
            <a:chOff x="0" y="0"/>
            <a:chExt cx="9144000" cy="830263"/>
          </a:xfrm>
        </p:grpSpPr>
        <p:sp>
          <p:nvSpPr>
            <p:cNvPr id="15" name="TextBox 14">
              <a:extLst>
                <a:ext uri="{FF2B5EF4-FFF2-40B4-BE49-F238E27FC236}">
                  <a16:creationId xmlns:a16="http://schemas.microsoft.com/office/drawing/2014/main" id="{9876CE7A-3342-4BFD-89A5-0D11CE1DF4C4}"/>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7" name="TextBox 16">
              <a:extLst>
                <a:ext uri="{FF2B5EF4-FFF2-40B4-BE49-F238E27FC236}">
                  <a16:creationId xmlns:a16="http://schemas.microsoft.com/office/drawing/2014/main" id="{0C764703-6A5D-4838-9D69-4F7A49AB2812}"/>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540344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6"/>
          <p:cNvSpPr txBox="1">
            <a:spLocks noChangeArrowheads="1"/>
          </p:cNvSpPr>
          <p:nvPr/>
        </p:nvSpPr>
        <p:spPr bwMode="auto">
          <a:xfrm>
            <a:off x="5105400" y="964580"/>
            <a:ext cx="2987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Setting Volume – “F1”</a:t>
            </a:r>
          </a:p>
        </p:txBody>
      </p:sp>
      <p:sp>
        <p:nvSpPr>
          <p:cNvPr id="23557" name="TextBox 7"/>
          <p:cNvSpPr txBox="1">
            <a:spLocks noChangeArrowheads="1"/>
          </p:cNvSpPr>
          <p:nvPr/>
        </p:nvSpPr>
        <p:spPr bwMode="auto">
          <a:xfrm>
            <a:off x="4814888" y="1615454"/>
            <a:ext cx="425291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ct val="20000"/>
              </a:spcBef>
              <a:buClr>
                <a:schemeClr val="hlink"/>
              </a:buClr>
              <a:buSzPct val="75000"/>
              <a:buFont typeface="Wingdings" pitchFamily="2" charset="2"/>
              <a:buNone/>
            </a:pPr>
            <a:r>
              <a:rPr lang="en-US" altLang="en-US" sz="2000" dirty="0">
                <a:solidFill>
                  <a:schemeClr val="bg1"/>
                </a:solidFill>
              </a:rPr>
              <a:t>	For conventional analog channels, press the Multimode knob so that “Vol” is shown in the lower right hand display.</a:t>
            </a:r>
          </a:p>
          <a:p>
            <a:pPr>
              <a:lnSpc>
                <a:spcPct val="90000"/>
              </a:lnSpc>
              <a:spcBef>
                <a:spcPct val="20000"/>
              </a:spcBef>
              <a:buClr>
                <a:schemeClr val="hlink"/>
              </a:buClr>
              <a:buSzPct val="75000"/>
              <a:buFont typeface="Wingdings" pitchFamily="2" charset="2"/>
              <a:buNone/>
            </a:pPr>
            <a:r>
              <a:rPr lang="en-US" altLang="en-US" sz="2000" dirty="0">
                <a:solidFill>
                  <a:schemeClr val="bg1"/>
                </a:solidFill>
              </a:rPr>
              <a:t>	Select the module by pressing the appropriate band select button.  Then press “F1” – Audio </a:t>
            </a:r>
            <a:r>
              <a:rPr lang="en-US" altLang="en-US" sz="2000" dirty="0" err="1">
                <a:solidFill>
                  <a:schemeClr val="bg1"/>
                </a:solidFill>
              </a:rPr>
              <a:t>Unsquelch</a:t>
            </a:r>
            <a:r>
              <a:rPr lang="en-US" altLang="en-US" sz="2000" dirty="0">
                <a:solidFill>
                  <a:schemeClr val="bg1"/>
                </a:solidFill>
              </a:rPr>
              <a:t> button. As long as F1 is pressed,  the receiver will </a:t>
            </a:r>
            <a:r>
              <a:rPr lang="en-US" altLang="en-US" sz="2000" dirty="0" err="1">
                <a:solidFill>
                  <a:schemeClr val="bg1"/>
                </a:solidFill>
              </a:rPr>
              <a:t>unsquelch</a:t>
            </a:r>
            <a:r>
              <a:rPr lang="en-US" altLang="en-US" sz="2000" dirty="0">
                <a:solidFill>
                  <a:schemeClr val="bg1"/>
                </a:solidFill>
              </a:rPr>
              <a:t> .  Set the volume level by turning the Multimode knob.</a:t>
            </a:r>
          </a:p>
          <a:p>
            <a:pPr>
              <a:buFont typeface="Arial" charset="0"/>
              <a:buChar char="•"/>
            </a:pPr>
            <a:endParaRPr lang="en-US" altLang="en-US" sz="20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09A550E-09FA-40AD-8662-EA18A8FC88C2}" type="slidenum">
              <a:rPr lang="en-US" sz="1200">
                <a:solidFill>
                  <a:schemeClr val="bg1"/>
                </a:solidFill>
                <a:latin typeface="+mn-lt"/>
                <a:cs typeface="+mn-cs"/>
              </a:rPr>
              <a:pPr algn="r" fontAlgn="auto">
                <a:spcBef>
                  <a:spcPts val="0"/>
                </a:spcBef>
                <a:spcAft>
                  <a:spcPts val="0"/>
                </a:spcAft>
                <a:defRPr/>
              </a:pPr>
              <a:t>44</a:t>
            </a:fld>
            <a:endParaRPr lang="en-US" sz="1200" dirty="0">
              <a:solidFill>
                <a:schemeClr val="bg1"/>
              </a:solidFill>
              <a:latin typeface="+mn-lt"/>
              <a:cs typeface="+mn-cs"/>
            </a:endParaRPr>
          </a:p>
        </p:txBody>
      </p:sp>
      <p:sp>
        <p:nvSpPr>
          <p:cNvPr id="2" name="TextBox 1">
            <a:extLst>
              <a:ext uri="{FF2B5EF4-FFF2-40B4-BE49-F238E27FC236}">
                <a16:creationId xmlns:a16="http://schemas.microsoft.com/office/drawing/2014/main" id="{1F70FF31-20A4-45BE-A7AB-71E5691D2BA4}"/>
              </a:ext>
            </a:extLst>
          </p:cNvPr>
          <p:cNvSpPr txBox="1"/>
          <p:nvPr/>
        </p:nvSpPr>
        <p:spPr>
          <a:xfrm>
            <a:off x="646542" y="5232606"/>
            <a:ext cx="8268857" cy="1200329"/>
          </a:xfrm>
          <a:prstGeom prst="rect">
            <a:avLst/>
          </a:prstGeom>
          <a:noFill/>
        </p:spPr>
        <p:txBody>
          <a:bodyPr wrap="square" rtlCol="0">
            <a:spAutoFit/>
          </a:bodyPr>
          <a:lstStyle/>
          <a:p>
            <a:r>
              <a:rPr lang="en-US" dirty="0">
                <a:solidFill>
                  <a:schemeClr val="bg1"/>
                </a:solidFill>
              </a:rPr>
              <a:t>NOTE if no </a:t>
            </a:r>
            <a:r>
              <a:rPr lang="en-US" dirty="0" err="1">
                <a:solidFill>
                  <a:schemeClr val="bg1"/>
                </a:solidFill>
              </a:rPr>
              <a:t>unsquelched</a:t>
            </a:r>
            <a:r>
              <a:rPr lang="en-US" dirty="0">
                <a:solidFill>
                  <a:schemeClr val="bg1"/>
                </a:solidFill>
              </a:rPr>
              <a:t> audio is heard:</a:t>
            </a:r>
          </a:p>
          <a:p>
            <a:pPr marL="342900" indent="-342900">
              <a:buAutoNum type="arabicParenR"/>
            </a:pPr>
            <a:r>
              <a:rPr lang="en-US" dirty="0">
                <a:solidFill>
                  <a:schemeClr val="bg1"/>
                </a:solidFill>
              </a:rPr>
              <a:t>Make sure the audio panel volume knob is at its normal position</a:t>
            </a:r>
          </a:p>
          <a:p>
            <a:pPr marL="342900" indent="-342900">
              <a:buAutoNum type="arabicParenR"/>
            </a:pPr>
            <a:r>
              <a:rPr lang="en-US" dirty="0">
                <a:solidFill>
                  <a:schemeClr val="bg1"/>
                </a:solidFill>
              </a:rPr>
              <a:t>Make sure the module is not muted (Mute indicator is an “X” on the module line)  Unmute by pressing the band select button once.  The “X” will disappear.</a:t>
            </a:r>
          </a:p>
        </p:txBody>
      </p:sp>
      <p:grpSp>
        <p:nvGrpSpPr>
          <p:cNvPr id="7" name="Group 6">
            <a:extLst>
              <a:ext uri="{FF2B5EF4-FFF2-40B4-BE49-F238E27FC236}">
                <a16:creationId xmlns:a16="http://schemas.microsoft.com/office/drawing/2014/main" id="{9DB86162-7BB1-44CD-98AF-B715CD28AAD0}"/>
              </a:ext>
            </a:extLst>
          </p:cNvPr>
          <p:cNvGrpSpPr/>
          <p:nvPr/>
        </p:nvGrpSpPr>
        <p:grpSpPr>
          <a:xfrm>
            <a:off x="748584" y="1103381"/>
            <a:ext cx="4572000" cy="3383280"/>
            <a:chOff x="748584" y="1103381"/>
            <a:chExt cx="4572000" cy="3383280"/>
          </a:xfrm>
        </p:grpSpPr>
        <p:pic>
          <p:nvPicPr>
            <p:cNvPr id="3" name="Picture 2">
              <a:extLst>
                <a:ext uri="{FF2B5EF4-FFF2-40B4-BE49-F238E27FC236}">
                  <a16:creationId xmlns:a16="http://schemas.microsoft.com/office/drawing/2014/main" id="{BA398F1B-ABE6-4EFD-AE1D-995995CFE817}"/>
                </a:ext>
              </a:extLst>
            </p:cNvPr>
            <p:cNvPicPr>
              <a:picLocks noChangeAspect="1"/>
            </p:cNvPicPr>
            <p:nvPr/>
          </p:nvPicPr>
          <p:blipFill rotWithShape="1">
            <a:blip r:embed="rId2"/>
            <a:srcRect l="19114" t="11241" r="-20592" b="-11373"/>
            <a:stretch/>
          </p:blipFill>
          <p:spPr>
            <a:xfrm>
              <a:off x="748584" y="1103381"/>
              <a:ext cx="4572000" cy="3383280"/>
            </a:xfrm>
            <a:prstGeom prst="rect">
              <a:avLst/>
            </a:prstGeom>
          </p:spPr>
        </p:pic>
        <p:sp>
          <p:nvSpPr>
            <p:cNvPr id="23567" name="Oval 15"/>
            <p:cNvSpPr>
              <a:spLocks noChangeArrowheads="1"/>
            </p:cNvSpPr>
            <p:nvPr/>
          </p:nvSpPr>
          <p:spPr bwMode="auto">
            <a:xfrm>
              <a:off x="2550528" y="2825658"/>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1"/>
                </a:solidFill>
              </a:endParaRPr>
            </a:p>
          </p:txBody>
        </p:sp>
        <p:sp>
          <p:nvSpPr>
            <p:cNvPr id="16" name="Oval 15">
              <a:extLst>
                <a:ext uri="{FF2B5EF4-FFF2-40B4-BE49-F238E27FC236}">
                  <a16:creationId xmlns:a16="http://schemas.microsoft.com/office/drawing/2014/main" id="{D791C67B-B549-4227-B345-8DD82C722859}"/>
                </a:ext>
              </a:extLst>
            </p:cNvPr>
            <p:cNvSpPr>
              <a:spLocks noChangeArrowheads="1"/>
            </p:cNvSpPr>
            <p:nvPr/>
          </p:nvSpPr>
          <p:spPr bwMode="auto">
            <a:xfrm>
              <a:off x="972435" y="3335353"/>
              <a:ext cx="5334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1"/>
                </a:solidFill>
              </a:endParaRPr>
            </a:p>
          </p:txBody>
        </p:sp>
      </p:grpSp>
      <p:grpSp>
        <p:nvGrpSpPr>
          <p:cNvPr id="14" name="Group 13">
            <a:extLst>
              <a:ext uri="{FF2B5EF4-FFF2-40B4-BE49-F238E27FC236}">
                <a16:creationId xmlns:a16="http://schemas.microsoft.com/office/drawing/2014/main" id="{D9A3CFDA-549C-4787-8F99-5701454EF769}"/>
              </a:ext>
            </a:extLst>
          </p:cNvPr>
          <p:cNvGrpSpPr/>
          <p:nvPr/>
        </p:nvGrpSpPr>
        <p:grpSpPr>
          <a:xfrm>
            <a:off x="0" y="0"/>
            <a:ext cx="9144000" cy="830263"/>
            <a:chOff x="0" y="0"/>
            <a:chExt cx="9144000" cy="830263"/>
          </a:xfrm>
        </p:grpSpPr>
        <p:sp>
          <p:nvSpPr>
            <p:cNvPr id="15" name="TextBox 14">
              <a:extLst>
                <a:ext uri="{FF2B5EF4-FFF2-40B4-BE49-F238E27FC236}">
                  <a16:creationId xmlns:a16="http://schemas.microsoft.com/office/drawing/2014/main" id="{BC59FE99-7174-48C4-92A8-02E41EC18FE7}"/>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7" name="TextBox 16">
              <a:extLst>
                <a:ext uri="{FF2B5EF4-FFF2-40B4-BE49-F238E27FC236}">
                  <a16:creationId xmlns:a16="http://schemas.microsoft.com/office/drawing/2014/main" id="{4BF1EF2E-7E10-411E-8D54-55AE55C577E1}"/>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733773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09A550E-09FA-40AD-8662-EA18A8FC88C2}" type="slidenum">
              <a:rPr lang="en-US" sz="1200">
                <a:solidFill>
                  <a:schemeClr val="tx1">
                    <a:tint val="75000"/>
                  </a:schemeClr>
                </a:solidFill>
                <a:latin typeface="+mn-lt"/>
                <a:cs typeface="+mn-cs"/>
              </a:rPr>
              <a:pPr algn="r" fontAlgn="auto">
                <a:spcBef>
                  <a:spcPts val="0"/>
                </a:spcBef>
                <a:spcAft>
                  <a:spcPts val="0"/>
                </a:spcAft>
                <a:defRPr/>
              </a:pPr>
              <a:t>45</a:t>
            </a:fld>
            <a:endParaRPr lang="en-US" sz="1200" dirty="0">
              <a:solidFill>
                <a:schemeClr val="tx1">
                  <a:tint val="75000"/>
                </a:schemeClr>
              </a:solidFill>
              <a:latin typeface="+mn-lt"/>
              <a:cs typeface="+mn-cs"/>
            </a:endParaRPr>
          </a:p>
        </p:txBody>
      </p:sp>
      <p:sp>
        <p:nvSpPr>
          <p:cNvPr id="3" name="TextBox 2">
            <a:extLst>
              <a:ext uri="{FF2B5EF4-FFF2-40B4-BE49-F238E27FC236}">
                <a16:creationId xmlns:a16="http://schemas.microsoft.com/office/drawing/2014/main" id="{3CBE3F84-1A14-47BE-902D-F8B7AAD15520}"/>
              </a:ext>
            </a:extLst>
          </p:cNvPr>
          <p:cNvSpPr txBox="1"/>
          <p:nvPr/>
        </p:nvSpPr>
        <p:spPr>
          <a:xfrm>
            <a:off x="457200" y="5338583"/>
            <a:ext cx="85344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Each of the 3 Modules has its own set of Preset Channels.</a:t>
            </a:r>
          </a:p>
          <a:p>
            <a:pPr marL="285750" indent="-285750">
              <a:buFont typeface="Arial" panose="020B0604020202020204" pitchFamily="34" charset="0"/>
              <a:buChar char="•"/>
            </a:pPr>
            <a:r>
              <a:rPr lang="en-US" dirty="0">
                <a:solidFill>
                  <a:schemeClr val="bg1"/>
                </a:solidFill>
              </a:rPr>
              <a:t>Channel memory is set up in multiple Zones (Banks) each with multiple Channels.</a:t>
            </a:r>
          </a:p>
          <a:p>
            <a:pPr marL="285750" indent="-285750">
              <a:buFont typeface="Arial" panose="020B0604020202020204" pitchFamily="34" charset="0"/>
              <a:buChar char="•"/>
            </a:pPr>
            <a:r>
              <a:rPr lang="en-US" dirty="0">
                <a:solidFill>
                  <a:schemeClr val="bg1"/>
                </a:solidFill>
              </a:rPr>
              <a:t>Zones have names with a total of 8 characters.  Ex: “VHFFPP”, “MARINE”.</a:t>
            </a:r>
          </a:p>
          <a:p>
            <a:pPr marL="285750" indent="-285750">
              <a:buFont typeface="Arial" panose="020B0604020202020204" pitchFamily="34" charset="0"/>
              <a:buChar char="•"/>
            </a:pPr>
            <a:r>
              <a:rPr lang="en-US" dirty="0">
                <a:solidFill>
                  <a:schemeClr val="bg1"/>
                </a:solidFill>
              </a:rPr>
              <a:t>Channels have names with a total of 14 characters.  Ex: “ICALL”, “MARINE01”</a:t>
            </a:r>
          </a:p>
        </p:txBody>
      </p:sp>
      <p:pic>
        <p:nvPicPr>
          <p:cNvPr id="4" name="Picture 3">
            <a:extLst>
              <a:ext uri="{FF2B5EF4-FFF2-40B4-BE49-F238E27FC236}">
                <a16:creationId xmlns:a16="http://schemas.microsoft.com/office/drawing/2014/main" id="{745D25F5-8A15-4499-BAC6-12AB706E6B07}"/>
              </a:ext>
            </a:extLst>
          </p:cNvPr>
          <p:cNvPicPr>
            <a:picLocks noChangeAspect="1"/>
          </p:cNvPicPr>
          <p:nvPr/>
        </p:nvPicPr>
        <p:blipFill>
          <a:blip r:embed="rId2"/>
          <a:stretch>
            <a:fillRect/>
          </a:stretch>
        </p:blipFill>
        <p:spPr>
          <a:xfrm>
            <a:off x="762000" y="852062"/>
            <a:ext cx="8081326" cy="4493500"/>
          </a:xfrm>
          <a:prstGeom prst="rect">
            <a:avLst/>
          </a:prstGeom>
        </p:spPr>
      </p:pic>
      <p:grpSp>
        <p:nvGrpSpPr>
          <p:cNvPr id="12" name="Group 11">
            <a:extLst>
              <a:ext uri="{FF2B5EF4-FFF2-40B4-BE49-F238E27FC236}">
                <a16:creationId xmlns:a16="http://schemas.microsoft.com/office/drawing/2014/main" id="{AAFB87DE-27F8-4BA9-991F-8AB7ADADD73D}"/>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4188488D-7175-49B4-B14A-19DBA717E7E8}"/>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F39DDA71-C422-4FD1-8090-113B2EF1159E}"/>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582075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6"/>
          <p:cNvSpPr txBox="1">
            <a:spLocks noChangeArrowheads="1"/>
          </p:cNvSpPr>
          <p:nvPr/>
        </p:nvSpPr>
        <p:spPr bwMode="auto">
          <a:xfrm>
            <a:off x="457200" y="4283075"/>
            <a:ext cx="1352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t>Soft Keys</a:t>
            </a:r>
          </a:p>
        </p:txBody>
      </p:sp>
      <p:sp>
        <p:nvSpPr>
          <p:cNvPr id="22533" name="TextBox 7"/>
          <p:cNvSpPr txBox="1">
            <a:spLocks noChangeArrowheads="1"/>
          </p:cNvSpPr>
          <p:nvPr/>
        </p:nvSpPr>
        <p:spPr bwMode="auto">
          <a:xfrm>
            <a:off x="0" y="46482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endParaRPr lang="en-US" altLang="en-US" sz="2400"/>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BF0013A-CDB9-49EB-B188-7A06941EB230}" type="slidenum">
              <a:rPr lang="en-US" sz="1200">
                <a:solidFill>
                  <a:schemeClr val="tx1">
                    <a:tint val="75000"/>
                  </a:schemeClr>
                </a:solidFill>
                <a:latin typeface="+mn-lt"/>
                <a:cs typeface="+mn-cs"/>
              </a:rPr>
              <a:pPr algn="r" fontAlgn="auto">
                <a:spcBef>
                  <a:spcPts val="0"/>
                </a:spcBef>
                <a:spcAft>
                  <a:spcPts val="0"/>
                </a:spcAft>
                <a:defRPr/>
              </a:pPr>
              <a:t>46</a:t>
            </a:fld>
            <a:endParaRPr lang="en-US" sz="1200" dirty="0">
              <a:solidFill>
                <a:schemeClr val="tx1">
                  <a:tint val="75000"/>
                </a:schemeClr>
              </a:solidFill>
              <a:latin typeface="+mn-lt"/>
              <a:cs typeface="+mn-cs"/>
            </a:endParaRPr>
          </a:p>
        </p:txBody>
      </p:sp>
      <p:sp>
        <p:nvSpPr>
          <p:cNvPr id="22538" name="Rectangle 10"/>
          <p:cNvSpPr>
            <a:spLocks noChangeArrowheads="1"/>
          </p:cNvSpPr>
          <p:nvPr/>
        </p:nvSpPr>
        <p:spPr bwMode="auto">
          <a:xfrm>
            <a:off x="469900" y="4933786"/>
            <a:ext cx="8229600"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90000"/>
              </a:lnSpc>
            </a:pPr>
            <a:r>
              <a:rPr lang="en-US" altLang="en-US" sz="2000" dirty="0"/>
              <a:t>Their functions correspond to the above labeled options. There can be 9 options that can be controlled by the Up (5) &amp; DN (8) buttons stepping thru 3 options at a time.</a:t>
            </a:r>
          </a:p>
        </p:txBody>
      </p:sp>
      <p:pic>
        <p:nvPicPr>
          <p:cNvPr id="22540" name="Picture 12"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2541" name="Picture 13" descr="IMG_01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914400"/>
            <a:ext cx="4038600" cy="3030538"/>
          </a:xfrm>
          <a:prstGeom prst="rect">
            <a:avLst/>
          </a:prstGeom>
          <a:noFill/>
          <a:extLst>
            <a:ext uri="{909E8E84-426E-40DD-AFC4-6F175D3DCCD1}">
              <a14:hiddenFill xmlns:a14="http://schemas.microsoft.com/office/drawing/2010/main">
                <a:solidFill>
                  <a:srgbClr val="FFFFFF"/>
                </a:solidFill>
              </a14:hiddenFill>
            </a:ext>
          </a:extLst>
        </p:spPr>
      </p:pic>
      <p:sp>
        <p:nvSpPr>
          <p:cNvPr id="22542" name="Oval 14"/>
          <p:cNvSpPr>
            <a:spLocks noChangeArrowheads="1"/>
          </p:cNvSpPr>
          <p:nvPr/>
        </p:nvSpPr>
        <p:spPr bwMode="auto">
          <a:xfrm>
            <a:off x="990600" y="2362200"/>
            <a:ext cx="1371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3" name="Oval 15"/>
          <p:cNvSpPr>
            <a:spLocks noChangeArrowheads="1"/>
          </p:cNvSpPr>
          <p:nvPr/>
        </p:nvSpPr>
        <p:spPr bwMode="auto">
          <a:xfrm>
            <a:off x="5638800" y="2438400"/>
            <a:ext cx="1371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4" name="Oval 16"/>
          <p:cNvSpPr>
            <a:spLocks noChangeArrowheads="1"/>
          </p:cNvSpPr>
          <p:nvPr/>
        </p:nvSpPr>
        <p:spPr bwMode="auto">
          <a:xfrm>
            <a:off x="2590800" y="3048000"/>
            <a:ext cx="5334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5" name="Oval 17"/>
          <p:cNvSpPr>
            <a:spLocks noChangeArrowheads="1"/>
          </p:cNvSpPr>
          <p:nvPr/>
        </p:nvSpPr>
        <p:spPr bwMode="auto">
          <a:xfrm>
            <a:off x="7239000" y="3124200"/>
            <a:ext cx="533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6" name="Oval 18"/>
          <p:cNvSpPr>
            <a:spLocks noChangeArrowheads="1"/>
          </p:cNvSpPr>
          <p:nvPr/>
        </p:nvSpPr>
        <p:spPr bwMode="auto">
          <a:xfrm>
            <a:off x="990600" y="2362200"/>
            <a:ext cx="1371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7" name="Oval 19"/>
          <p:cNvSpPr>
            <a:spLocks noChangeArrowheads="1"/>
          </p:cNvSpPr>
          <p:nvPr/>
        </p:nvSpPr>
        <p:spPr bwMode="auto">
          <a:xfrm>
            <a:off x="2590800" y="3048000"/>
            <a:ext cx="5334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48" name="Oval 20"/>
          <p:cNvSpPr>
            <a:spLocks noChangeArrowheads="1"/>
          </p:cNvSpPr>
          <p:nvPr/>
        </p:nvSpPr>
        <p:spPr bwMode="auto">
          <a:xfrm>
            <a:off x="990600" y="2362200"/>
            <a:ext cx="1371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22552" name="Group 24"/>
          <p:cNvGrpSpPr>
            <a:grpSpLocks/>
          </p:cNvGrpSpPr>
          <p:nvPr/>
        </p:nvGrpSpPr>
        <p:grpSpPr bwMode="auto">
          <a:xfrm>
            <a:off x="228600" y="914400"/>
            <a:ext cx="4038600" cy="3028950"/>
            <a:chOff x="144" y="576"/>
            <a:chExt cx="2544" cy="1908"/>
          </a:xfrm>
        </p:grpSpPr>
        <p:pic>
          <p:nvPicPr>
            <p:cNvPr id="22549" name="Picture 21"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576"/>
              <a:ext cx="2544" cy="1908"/>
            </a:xfrm>
            <a:prstGeom prst="rect">
              <a:avLst/>
            </a:prstGeom>
            <a:noFill/>
            <a:extLst>
              <a:ext uri="{909E8E84-426E-40DD-AFC4-6F175D3DCCD1}">
                <a14:hiddenFill xmlns:a14="http://schemas.microsoft.com/office/drawing/2010/main">
                  <a:solidFill>
                    <a:srgbClr val="FFFFFF"/>
                  </a:solidFill>
                </a14:hiddenFill>
              </a:ext>
            </a:extLst>
          </p:spPr>
        </p:pic>
        <p:sp>
          <p:nvSpPr>
            <p:cNvPr id="22550" name="Oval 22"/>
            <p:cNvSpPr>
              <a:spLocks noChangeArrowheads="1"/>
            </p:cNvSpPr>
            <p:nvPr/>
          </p:nvSpPr>
          <p:spPr bwMode="auto">
            <a:xfrm>
              <a:off x="1632" y="1920"/>
              <a:ext cx="336" cy="48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51" name="Oval 23"/>
            <p:cNvSpPr>
              <a:spLocks noChangeArrowheads="1"/>
            </p:cNvSpPr>
            <p:nvPr/>
          </p:nvSpPr>
          <p:spPr bwMode="auto">
            <a:xfrm>
              <a:off x="624" y="1488"/>
              <a:ext cx="864" cy="57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22555" name="Oval 27"/>
          <p:cNvSpPr>
            <a:spLocks noChangeArrowheads="1"/>
          </p:cNvSpPr>
          <p:nvPr/>
        </p:nvSpPr>
        <p:spPr bwMode="auto">
          <a:xfrm>
            <a:off x="5638800" y="2438400"/>
            <a:ext cx="1371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56" name="Oval 28"/>
          <p:cNvSpPr>
            <a:spLocks noChangeArrowheads="1"/>
          </p:cNvSpPr>
          <p:nvPr/>
        </p:nvSpPr>
        <p:spPr bwMode="auto">
          <a:xfrm>
            <a:off x="7239000" y="3124200"/>
            <a:ext cx="533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22560" name="Group 32"/>
          <p:cNvGrpSpPr>
            <a:grpSpLocks/>
          </p:cNvGrpSpPr>
          <p:nvPr/>
        </p:nvGrpSpPr>
        <p:grpSpPr bwMode="auto">
          <a:xfrm>
            <a:off x="4876800" y="914400"/>
            <a:ext cx="4038600" cy="3030538"/>
            <a:chOff x="3072" y="576"/>
            <a:chExt cx="2544" cy="1909"/>
          </a:xfrm>
        </p:grpSpPr>
        <p:pic>
          <p:nvPicPr>
            <p:cNvPr id="22557" name="Picture 29" descr="IMG_01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576"/>
              <a:ext cx="2544" cy="1909"/>
            </a:xfrm>
            <a:prstGeom prst="rect">
              <a:avLst/>
            </a:prstGeom>
            <a:noFill/>
            <a:extLst>
              <a:ext uri="{909E8E84-426E-40DD-AFC4-6F175D3DCCD1}">
                <a14:hiddenFill xmlns:a14="http://schemas.microsoft.com/office/drawing/2010/main">
                  <a:solidFill>
                    <a:srgbClr val="FFFFFF"/>
                  </a:solidFill>
                </a14:hiddenFill>
              </a:ext>
            </a:extLst>
          </p:spPr>
        </p:pic>
        <p:sp>
          <p:nvSpPr>
            <p:cNvPr id="22558" name="Oval 30"/>
            <p:cNvSpPr>
              <a:spLocks noChangeArrowheads="1"/>
            </p:cNvSpPr>
            <p:nvPr/>
          </p:nvSpPr>
          <p:spPr bwMode="auto">
            <a:xfrm>
              <a:off x="3552" y="1536"/>
              <a:ext cx="864" cy="57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2559" name="Oval 31"/>
            <p:cNvSpPr>
              <a:spLocks noChangeArrowheads="1"/>
            </p:cNvSpPr>
            <p:nvPr/>
          </p:nvSpPr>
          <p:spPr bwMode="auto">
            <a:xfrm>
              <a:off x="4560" y="1968"/>
              <a:ext cx="336" cy="432"/>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9" name="Group 28">
            <a:extLst>
              <a:ext uri="{FF2B5EF4-FFF2-40B4-BE49-F238E27FC236}">
                <a16:creationId xmlns:a16="http://schemas.microsoft.com/office/drawing/2014/main" id="{38588126-6A23-4FDA-B529-DF595EA83D01}"/>
              </a:ext>
            </a:extLst>
          </p:cNvPr>
          <p:cNvGrpSpPr/>
          <p:nvPr/>
        </p:nvGrpSpPr>
        <p:grpSpPr>
          <a:xfrm>
            <a:off x="0" y="0"/>
            <a:ext cx="9144000" cy="830263"/>
            <a:chOff x="0" y="0"/>
            <a:chExt cx="9144000" cy="830263"/>
          </a:xfrm>
        </p:grpSpPr>
        <p:sp>
          <p:nvSpPr>
            <p:cNvPr id="30" name="TextBox 29">
              <a:extLst>
                <a:ext uri="{FF2B5EF4-FFF2-40B4-BE49-F238E27FC236}">
                  <a16:creationId xmlns:a16="http://schemas.microsoft.com/office/drawing/2014/main" id="{17100514-9E15-47E7-BABB-D022CEC0BD07}"/>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31" name="TextBox 30">
              <a:extLst>
                <a:ext uri="{FF2B5EF4-FFF2-40B4-BE49-F238E27FC236}">
                  <a16:creationId xmlns:a16="http://schemas.microsoft.com/office/drawing/2014/main" id="{265CC476-A1D9-48D8-8176-AB2F8B2EB362}"/>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326934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Box 6"/>
          <p:cNvSpPr txBox="1">
            <a:spLocks noChangeArrowheads="1"/>
          </p:cNvSpPr>
          <p:nvPr/>
        </p:nvSpPr>
        <p:spPr bwMode="auto">
          <a:xfrm>
            <a:off x="76200" y="1447800"/>
            <a:ext cx="3856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Soft Keys for VHF (Module 1)</a:t>
            </a:r>
          </a:p>
        </p:txBody>
      </p:sp>
      <p:sp>
        <p:nvSpPr>
          <p:cNvPr id="32773" name="TextBox 7"/>
          <p:cNvSpPr txBox="1">
            <a:spLocks noChangeArrowheads="1"/>
          </p:cNvSpPr>
          <p:nvPr/>
        </p:nvSpPr>
        <p:spPr bwMode="auto">
          <a:xfrm>
            <a:off x="228600" y="2209800"/>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a:t>
            </a:r>
            <a:r>
              <a:rPr lang="en-US" altLang="en-US" sz="2400" b="1" dirty="0">
                <a:solidFill>
                  <a:schemeClr val="bg1"/>
                </a:solidFill>
              </a:rPr>
              <a:t>ZONE</a:t>
            </a:r>
            <a:r>
              <a:rPr lang="en-US" altLang="en-US" sz="2400" dirty="0">
                <a:solidFill>
                  <a:schemeClr val="bg1"/>
                </a:solidFill>
              </a:rPr>
              <a:t>” allows for changing zones to find desired Channel</a:t>
            </a:r>
          </a:p>
          <a:p>
            <a:pPr>
              <a:buFont typeface="Arial" charset="0"/>
              <a:buChar char="•"/>
            </a:pPr>
            <a:r>
              <a:rPr lang="en-US" altLang="en-US" sz="2400" dirty="0">
                <a:solidFill>
                  <a:schemeClr val="bg1"/>
                </a:solidFill>
              </a:rPr>
              <a:t>“</a:t>
            </a:r>
            <a:r>
              <a:rPr lang="en-US" altLang="en-US" sz="2400" b="1" dirty="0">
                <a:solidFill>
                  <a:schemeClr val="bg1"/>
                </a:solidFill>
              </a:rPr>
              <a:t>PWR</a:t>
            </a:r>
            <a:r>
              <a:rPr lang="en-US" altLang="en-US" sz="2400" dirty="0">
                <a:solidFill>
                  <a:schemeClr val="bg1"/>
                </a:solidFill>
              </a:rPr>
              <a:t>” allows the operator to select between low or high transmit power.</a:t>
            </a:r>
          </a:p>
          <a:p>
            <a:pPr>
              <a:buFont typeface="Arial" charset="0"/>
              <a:buChar char="•"/>
            </a:pPr>
            <a:r>
              <a:rPr lang="en-US" altLang="en-US" sz="2400" dirty="0">
                <a:solidFill>
                  <a:schemeClr val="bg1"/>
                </a:solidFill>
              </a:rPr>
              <a:t>“</a:t>
            </a:r>
            <a:r>
              <a:rPr lang="en-US" altLang="en-US" sz="2400" b="1" dirty="0">
                <a:solidFill>
                  <a:schemeClr val="bg1"/>
                </a:solidFill>
              </a:rPr>
              <a:t>FPP</a:t>
            </a:r>
            <a:r>
              <a:rPr lang="en-US" altLang="en-US" sz="2400" dirty="0">
                <a:solidFill>
                  <a:schemeClr val="bg1"/>
                </a:solidFill>
              </a:rPr>
              <a:t>” enter conventional channel directly through the radio's front panel, via the radio's menu navigation and keypad buttons</a:t>
            </a:r>
          </a:p>
          <a:p>
            <a:pPr>
              <a:buFont typeface="Arial" charset="0"/>
              <a:buChar char="•"/>
            </a:pPr>
            <a:r>
              <a:rPr lang="en-US" altLang="en-US" sz="2400" dirty="0">
                <a:solidFill>
                  <a:schemeClr val="bg1"/>
                </a:solidFill>
              </a:rPr>
              <a:t>“</a:t>
            </a:r>
            <a:r>
              <a:rPr lang="en-US" altLang="en-US" sz="2400" b="1" dirty="0">
                <a:solidFill>
                  <a:schemeClr val="bg1"/>
                </a:solidFill>
              </a:rPr>
              <a:t>INFO</a:t>
            </a:r>
            <a:r>
              <a:rPr lang="en-US" altLang="en-US" sz="2400" dirty="0">
                <a:solidFill>
                  <a:schemeClr val="bg1"/>
                </a:solidFill>
              </a:rPr>
              <a:t>”</a:t>
            </a:r>
            <a:r>
              <a:rPr lang="en-US" altLang="en-US" dirty="0">
                <a:solidFill>
                  <a:schemeClr val="bg1"/>
                </a:solidFill>
              </a:rPr>
              <a:t> </a:t>
            </a:r>
            <a:r>
              <a:rPr lang="en-US" altLang="en-US" sz="2400" dirty="0">
                <a:solidFill>
                  <a:schemeClr val="bg1"/>
                </a:solidFill>
              </a:rPr>
              <a:t>view basic radio information such as IP-related information and buttons / switches control mapping,</a:t>
            </a:r>
          </a:p>
          <a:p>
            <a:pPr>
              <a:buFont typeface="Arial" charset="0"/>
              <a:buChar char="•"/>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D6AA0FD-C69E-4935-9457-2A60270E3DB6}" type="slidenum">
              <a:rPr lang="en-US" sz="1200">
                <a:solidFill>
                  <a:schemeClr val="tx1">
                    <a:tint val="75000"/>
                  </a:schemeClr>
                </a:solidFill>
                <a:latin typeface="+mn-lt"/>
                <a:cs typeface="+mn-cs"/>
              </a:rPr>
              <a:pPr algn="r" fontAlgn="auto">
                <a:spcBef>
                  <a:spcPts val="0"/>
                </a:spcBef>
                <a:spcAft>
                  <a:spcPts val="0"/>
                </a:spcAft>
                <a:defRPr/>
              </a:pPr>
              <a:t>47</a:t>
            </a:fld>
            <a:endParaRPr lang="en-US" sz="1200" dirty="0">
              <a:solidFill>
                <a:schemeClr val="tx1">
                  <a:tint val="75000"/>
                </a:schemeClr>
              </a:solidFill>
              <a:latin typeface="+mn-lt"/>
              <a:cs typeface="+mn-cs"/>
            </a:endParaRPr>
          </a:p>
        </p:txBody>
      </p:sp>
      <p:grpSp>
        <p:nvGrpSpPr>
          <p:cNvPr id="12" name="Group 11">
            <a:extLst>
              <a:ext uri="{FF2B5EF4-FFF2-40B4-BE49-F238E27FC236}">
                <a16:creationId xmlns:a16="http://schemas.microsoft.com/office/drawing/2014/main" id="{D8F00779-CD34-4018-A317-2A95F1FD3CAE}"/>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4D2F18DA-5996-4327-9DFF-46BBDB38B557}"/>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DC4B2CB7-AA1F-491A-B1F1-D6D920853999}"/>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805141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Box 6"/>
          <p:cNvSpPr txBox="1">
            <a:spLocks noChangeArrowheads="1"/>
          </p:cNvSpPr>
          <p:nvPr/>
        </p:nvSpPr>
        <p:spPr bwMode="auto">
          <a:xfrm>
            <a:off x="152400" y="1447800"/>
            <a:ext cx="6826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Soft Keys for UHF (Module 2) &amp; 800/VHF (Module 3)</a:t>
            </a:r>
          </a:p>
        </p:txBody>
      </p:sp>
      <p:sp>
        <p:nvSpPr>
          <p:cNvPr id="28677" name="TextBox 7"/>
          <p:cNvSpPr txBox="1">
            <a:spLocks noChangeArrowheads="1"/>
          </p:cNvSpPr>
          <p:nvPr/>
        </p:nvSpPr>
        <p:spPr bwMode="auto">
          <a:xfrm>
            <a:off x="152400" y="213360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a:t>
            </a:r>
            <a:r>
              <a:rPr lang="en-US" altLang="en-US" sz="2400" b="1" dirty="0">
                <a:solidFill>
                  <a:schemeClr val="bg1"/>
                </a:solidFill>
              </a:rPr>
              <a:t>ZONE</a:t>
            </a:r>
            <a:r>
              <a:rPr lang="en-US" altLang="en-US" sz="2400" dirty="0">
                <a:solidFill>
                  <a:schemeClr val="bg1"/>
                </a:solidFill>
              </a:rPr>
              <a:t>” allows for changing zones to find desired Channel</a:t>
            </a:r>
          </a:p>
          <a:p>
            <a:pPr>
              <a:buFont typeface="Arial" charset="0"/>
              <a:buChar char="•"/>
            </a:pPr>
            <a:r>
              <a:rPr lang="en-US" altLang="en-US" sz="2400" dirty="0">
                <a:solidFill>
                  <a:schemeClr val="bg1"/>
                </a:solidFill>
              </a:rPr>
              <a:t>“</a:t>
            </a:r>
            <a:r>
              <a:rPr lang="en-US" altLang="en-US" sz="2400" b="1" dirty="0">
                <a:solidFill>
                  <a:schemeClr val="bg1"/>
                </a:solidFill>
              </a:rPr>
              <a:t>PWR</a:t>
            </a:r>
            <a:r>
              <a:rPr lang="en-US" altLang="en-US" sz="2400" dirty="0">
                <a:solidFill>
                  <a:schemeClr val="bg1"/>
                </a:solidFill>
              </a:rPr>
              <a:t>” allows the operator to select between low or high transmit power.</a:t>
            </a:r>
          </a:p>
          <a:p>
            <a:pPr>
              <a:buFont typeface="Arial" charset="0"/>
              <a:buChar char="•"/>
            </a:pPr>
            <a:r>
              <a:rPr lang="en-US" altLang="en-US" sz="2400" dirty="0">
                <a:solidFill>
                  <a:schemeClr val="bg1"/>
                </a:solidFill>
              </a:rPr>
              <a:t>“</a:t>
            </a:r>
            <a:r>
              <a:rPr lang="en-US" altLang="en-US" sz="2400" b="1" dirty="0">
                <a:solidFill>
                  <a:schemeClr val="bg1"/>
                </a:solidFill>
              </a:rPr>
              <a:t>INFO</a:t>
            </a:r>
            <a:r>
              <a:rPr lang="en-US" altLang="en-US" sz="2400" dirty="0">
                <a:solidFill>
                  <a:schemeClr val="bg1"/>
                </a:solidFill>
              </a:rPr>
              <a:t>”</a:t>
            </a:r>
            <a:r>
              <a:rPr lang="en-US" altLang="en-US" dirty="0">
                <a:solidFill>
                  <a:schemeClr val="bg1"/>
                </a:solidFill>
              </a:rPr>
              <a:t> </a:t>
            </a:r>
            <a:r>
              <a:rPr lang="en-US" altLang="en-US" sz="2400" dirty="0">
                <a:solidFill>
                  <a:schemeClr val="bg1"/>
                </a:solidFill>
              </a:rPr>
              <a:t>view basic radio information such as IP-related information and buttons / switches control mapping,</a:t>
            </a:r>
          </a:p>
          <a:p>
            <a:pPr>
              <a:buFont typeface="Arial" charset="0"/>
              <a:buChar char="•"/>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CB1FAA6-3E9D-42CD-81D2-3DAE40A13E9E}" type="slidenum">
              <a:rPr lang="en-US" sz="1200">
                <a:solidFill>
                  <a:schemeClr val="tx1">
                    <a:tint val="75000"/>
                  </a:schemeClr>
                </a:solidFill>
                <a:latin typeface="+mn-lt"/>
                <a:cs typeface="+mn-cs"/>
              </a:rPr>
              <a:pPr algn="r" fontAlgn="auto">
                <a:spcBef>
                  <a:spcPts val="0"/>
                </a:spcBef>
                <a:spcAft>
                  <a:spcPts val="0"/>
                </a:spcAft>
                <a:defRPr/>
              </a:pPr>
              <a:t>48</a:t>
            </a:fld>
            <a:endParaRPr lang="en-US" sz="1200" dirty="0">
              <a:solidFill>
                <a:schemeClr val="tx1">
                  <a:tint val="75000"/>
                </a:schemeClr>
              </a:solidFill>
              <a:latin typeface="+mn-lt"/>
              <a:cs typeface="+mn-cs"/>
            </a:endParaRPr>
          </a:p>
        </p:txBody>
      </p:sp>
      <p:grpSp>
        <p:nvGrpSpPr>
          <p:cNvPr id="12" name="Group 11">
            <a:extLst>
              <a:ext uri="{FF2B5EF4-FFF2-40B4-BE49-F238E27FC236}">
                <a16:creationId xmlns:a16="http://schemas.microsoft.com/office/drawing/2014/main" id="{EB9F8DA7-9AC6-40D7-B450-CB6A63E95DD5}"/>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2ED4BE81-D069-4AB5-83CA-14F6CC3D13B1}"/>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ED6B09F8-83CD-45CA-B26B-FAAFC83377EB}"/>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08211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Box 6"/>
          <p:cNvSpPr txBox="1">
            <a:spLocks noChangeArrowheads="1"/>
          </p:cNvSpPr>
          <p:nvPr/>
        </p:nvSpPr>
        <p:spPr bwMode="auto">
          <a:xfrm>
            <a:off x="304800" y="4495800"/>
            <a:ext cx="508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Changing to a desired Zone</a:t>
            </a:r>
          </a:p>
        </p:txBody>
      </p:sp>
      <p:sp>
        <p:nvSpPr>
          <p:cNvPr id="25605" name="TextBox 7"/>
          <p:cNvSpPr txBox="1">
            <a:spLocks noChangeArrowheads="1"/>
          </p:cNvSpPr>
          <p:nvPr/>
        </p:nvSpPr>
        <p:spPr bwMode="auto">
          <a:xfrm>
            <a:off x="304800" y="4953000"/>
            <a:ext cx="883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000" dirty="0">
                <a:solidFill>
                  <a:schemeClr val="bg1"/>
                </a:solidFill>
              </a:rPr>
              <a:t>Press the “Zone” soft key and the above menu appears</a:t>
            </a:r>
          </a:p>
          <a:p>
            <a:pPr>
              <a:buFont typeface="Arial" charset="0"/>
              <a:buChar char="•"/>
            </a:pPr>
            <a:r>
              <a:rPr lang="en-US" altLang="en-US" sz="2000" dirty="0">
                <a:solidFill>
                  <a:schemeClr val="bg1"/>
                </a:solidFill>
              </a:rPr>
              <a:t>Rotate the knob to move the highlighted box to the desired zone</a:t>
            </a:r>
          </a:p>
          <a:p>
            <a:pPr>
              <a:buFont typeface="Arial" charset="0"/>
              <a:buChar char="•"/>
            </a:pPr>
            <a:r>
              <a:rPr lang="en-US" altLang="en-US" sz="2000" dirty="0">
                <a:solidFill>
                  <a:schemeClr val="bg1"/>
                </a:solidFill>
              </a:rPr>
              <a:t>Press the “</a:t>
            </a:r>
            <a:r>
              <a:rPr lang="en-US" altLang="en-US" sz="2000" dirty="0" err="1">
                <a:solidFill>
                  <a:schemeClr val="bg1"/>
                </a:solidFill>
              </a:rPr>
              <a:t>Sel</a:t>
            </a:r>
            <a:r>
              <a:rPr lang="en-US" altLang="en-US" sz="2000" dirty="0">
                <a:solidFill>
                  <a:schemeClr val="bg1"/>
                </a:solidFill>
              </a:rPr>
              <a:t>” soft key to select that zone</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9B9DDDB-5D9B-482D-A1E8-3490447C524F}" type="slidenum">
              <a:rPr lang="en-US" sz="1200">
                <a:solidFill>
                  <a:schemeClr val="tx1">
                    <a:tint val="75000"/>
                  </a:schemeClr>
                </a:solidFill>
                <a:latin typeface="+mn-lt"/>
                <a:cs typeface="+mn-cs"/>
              </a:rPr>
              <a:pPr algn="r" fontAlgn="auto">
                <a:spcBef>
                  <a:spcPts val="0"/>
                </a:spcBef>
                <a:spcAft>
                  <a:spcPts val="0"/>
                </a:spcAft>
                <a:defRPr/>
              </a:pPr>
              <a:t>49</a:t>
            </a:fld>
            <a:endParaRPr lang="en-US" sz="1200" dirty="0">
              <a:solidFill>
                <a:schemeClr val="tx1">
                  <a:tint val="75000"/>
                </a:schemeClr>
              </a:solidFill>
              <a:latin typeface="+mn-lt"/>
              <a:cs typeface="+mn-cs"/>
            </a:endParaRPr>
          </a:p>
        </p:txBody>
      </p:sp>
      <p:pic>
        <p:nvPicPr>
          <p:cNvPr id="25616" name="Picture 16" descr="IMG_01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990600"/>
            <a:ext cx="3859213" cy="2894013"/>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IMG_01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906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25618" name="Oval 18"/>
          <p:cNvSpPr>
            <a:spLocks noChangeArrowheads="1"/>
          </p:cNvSpPr>
          <p:nvPr/>
        </p:nvSpPr>
        <p:spPr bwMode="auto">
          <a:xfrm>
            <a:off x="990600" y="28194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5619" name="Oval 19"/>
          <p:cNvSpPr>
            <a:spLocks noChangeArrowheads="1"/>
          </p:cNvSpPr>
          <p:nvPr/>
        </p:nvSpPr>
        <p:spPr bwMode="auto">
          <a:xfrm>
            <a:off x="5638800" y="1295400"/>
            <a:ext cx="1447800" cy="1524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5620" name="Oval 20"/>
          <p:cNvSpPr>
            <a:spLocks noChangeArrowheads="1"/>
          </p:cNvSpPr>
          <p:nvPr/>
        </p:nvSpPr>
        <p:spPr bwMode="auto">
          <a:xfrm>
            <a:off x="5334000" y="32766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25623" name="Group 23"/>
          <p:cNvGrpSpPr>
            <a:grpSpLocks/>
          </p:cNvGrpSpPr>
          <p:nvPr/>
        </p:nvGrpSpPr>
        <p:grpSpPr bwMode="auto">
          <a:xfrm>
            <a:off x="228600" y="990600"/>
            <a:ext cx="3886200" cy="2914650"/>
            <a:chOff x="144" y="624"/>
            <a:chExt cx="2448" cy="1836"/>
          </a:xfrm>
        </p:grpSpPr>
        <p:pic>
          <p:nvPicPr>
            <p:cNvPr id="25621" name="Picture 21" descr="IMG_01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624"/>
              <a:ext cx="2448" cy="1836"/>
            </a:xfrm>
            <a:prstGeom prst="rect">
              <a:avLst/>
            </a:prstGeom>
            <a:noFill/>
            <a:extLst>
              <a:ext uri="{909E8E84-426E-40DD-AFC4-6F175D3DCCD1}">
                <a14:hiddenFill xmlns:a14="http://schemas.microsoft.com/office/drawing/2010/main">
                  <a:solidFill>
                    <a:srgbClr val="FFFFFF"/>
                  </a:solidFill>
                </a14:hiddenFill>
              </a:ext>
            </a:extLst>
          </p:spPr>
        </p:pic>
        <p:sp>
          <p:nvSpPr>
            <p:cNvPr id="25622" name="Oval 22"/>
            <p:cNvSpPr>
              <a:spLocks noChangeArrowheads="1"/>
            </p:cNvSpPr>
            <p:nvPr/>
          </p:nvSpPr>
          <p:spPr bwMode="auto">
            <a:xfrm>
              <a:off x="624" y="1776"/>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5629" name="Group 29"/>
          <p:cNvGrpSpPr>
            <a:grpSpLocks/>
          </p:cNvGrpSpPr>
          <p:nvPr/>
        </p:nvGrpSpPr>
        <p:grpSpPr bwMode="auto">
          <a:xfrm>
            <a:off x="4724400" y="990600"/>
            <a:ext cx="3859213" cy="2894013"/>
            <a:chOff x="2976" y="624"/>
            <a:chExt cx="2431" cy="1823"/>
          </a:xfrm>
        </p:grpSpPr>
        <p:pic>
          <p:nvPicPr>
            <p:cNvPr id="25626" name="Picture 26" descr="IMG_01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 y="624"/>
              <a:ext cx="2431" cy="1823"/>
            </a:xfrm>
            <a:prstGeom prst="rect">
              <a:avLst/>
            </a:prstGeom>
            <a:noFill/>
            <a:extLst>
              <a:ext uri="{909E8E84-426E-40DD-AFC4-6F175D3DCCD1}">
                <a14:hiddenFill xmlns:a14="http://schemas.microsoft.com/office/drawing/2010/main">
                  <a:solidFill>
                    <a:srgbClr val="FFFFFF"/>
                  </a:solidFill>
                </a14:hiddenFill>
              </a:ext>
            </a:extLst>
          </p:spPr>
        </p:pic>
        <p:sp>
          <p:nvSpPr>
            <p:cNvPr id="25627" name="Oval 27"/>
            <p:cNvSpPr>
              <a:spLocks noChangeArrowheads="1"/>
            </p:cNvSpPr>
            <p:nvPr/>
          </p:nvSpPr>
          <p:spPr bwMode="auto">
            <a:xfrm>
              <a:off x="3552" y="816"/>
              <a:ext cx="912" cy="96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5628" name="Oval 28"/>
            <p:cNvSpPr>
              <a:spLocks noChangeArrowheads="1"/>
            </p:cNvSpPr>
            <p:nvPr/>
          </p:nvSpPr>
          <p:spPr bwMode="auto">
            <a:xfrm>
              <a:off x="3360" y="2064"/>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1" name="Group 20">
            <a:extLst>
              <a:ext uri="{FF2B5EF4-FFF2-40B4-BE49-F238E27FC236}">
                <a16:creationId xmlns:a16="http://schemas.microsoft.com/office/drawing/2014/main" id="{166C35DB-94A1-45BB-B356-74A3F7199CEE}"/>
              </a:ext>
            </a:extLst>
          </p:cNvPr>
          <p:cNvGrpSpPr/>
          <p:nvPr/>
        </p:nvGrpSpPr>
        <p:grpSpPr>
          <a:xfrm>
            <a:off x="0" y="0"/>
            <a:ext cx="9144000" cy="830263"/>
            <a:chOff x="0" y="0"/>
            <a:chExt cx="9144000" cy="830263"/>
          </a:xfrm>
        </p:grpSpPr>
        <p:sp>
          <p:nvSpPr>
            <p:cNvPr id="22" name="TextBox 21">
              <a:extLst>
                <a:ext uri="{FF2B5EF4-FFF2-40B4-BE49-F238E27FC236}">
                  <a16:creationId xmlns:a16="http://schemas.microsoft.com/office/drawing/2014/main" id="{95E2837B-B8B7-44C2-8BB4-26F8838851E6}"/>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3" name="TextBox 22">
              <a:extLst>
                <a:ext uri="{FF2B5EF4-FFF2-40B4-BE49-F238E27FC236}">
                  <a16:creationId xmlns:a16="http://schemas.microsoft.com/office/drawing/2014/main" id="{A64C9566-D72D-47D2-A388-F8DEF281A557}"/>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425095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2213" y="1954213"/>
            <a:ext cx="7010400" cy="3692525"/>
          </a:xfrm>
          <a:prstGeom prst="rect">
            <a:avLst/>
          </a:prstGeom>
        </p:spPr>
        <p:txBody>
          <a:bodyPr>
            <a:spAutoFit/>
          </a:bodyPr>
          <a:lstStyle/>
          <a:p>
            <a:pPr fontAlgn="auto">
              <a:spcBef>
                <a:spcPts val="0"/>
              </a:spcBef>
              <a:spcAft>
                <a:spcPts val="0"/>
              </a:spcAft>
              <a:defRPr/>
            </a:pPr>
            <a:r>
              <a:rPr lang="en-US" dirty="0">
                <a:solidFill>
                  <a:schemeClr val="bg1"/>
                </a:solidFill>
                <a:latin typeface="+mn-lt"/>
                <a:cs typeface="+mn-cs"/>
              </a:rPr>
              <a:t>Since 1979 Technisonic has focused its efforts on the development of aeronautical band VHF ground equipment and special mission airborne RF and audio communications systems. Technisonic is now well-established as a leader in the development of aviation-related special mission communications products.</a:t>
            </a:r>
          </a:p>
          <a:p>
            <a:pPr fontAlgn="auto">
              <a:spcBef>
                <a:spcPts val="0"/>
              </a:spcBef>
              <a:spcAft>
                <a:spcPts val="0"/>
              </a:spcAft>
              <a:defRPr/>
            </a:pPr>
            <a:endParaRPr lang="en-US" dirty="0">
              <a:solidFill>
                <a:schemeClr val="bg1"/>
              </a:solidFill>
              <a:latin typeface="+mn-lt"/>
              <a:cs typeface="+mn-cs"/>
            </a:endParaRPr>
          </a:p>
          <a:p>
            <a:pPr fontAlgn="auto">
              <a:spcBef>
                <a:spcPts val="0"/>
              </a:spcBef>
              <a:spcAft>
                <a:spcPts val="0"/>
              </a:spcAft>
              <a:defRPr/>
            </a:pPr>
            <a:r>
              <a:rPr lang="en-US" dirty="0">
                <a:solidFill>
                  <a:schemeClr val="bg1"/>
                </a:solidFill>
                <a:latin typeface="+mn-lt"/>
                <a:cs typeface="+mn-cs"/>
              </a:rPr>
              <a:t>Company Facts: </a:t>
            </a:r>
          </a:p>
          <a:p>
            <a:pPr fontAlgn="auto">
              <a:spcBef>
                <a:spcPts val="0"/>
              </a:spcBef>
              <a:spcAft>
                <a:spcPts val="0"/>
              </a:spcAft>
              <a:defRPr/>
            </a:pPr>
            <a:endParaRPr lang="en-US" dirty="0">
              <a:solidFill>
                <a:schemeClr val="bg1"/>
              </a:solidFill>
              <a:latin typeface="+mn-lt"/>
              <a:cs typeface="+mn-cs"/>
            </a:endParaRPr>
          </a:p>
          <a:p>
            <a:pPr marL="285750" indent="-285750" fontAlgn="auto">
              <a:spcBef>
                <a:spcPts val="0"/>
              </a:spcBef>
              <a:spcAft>
                <a:spcPts val="0"/>
              </a:spcAft>
              <a:buFont typeface="Arial" pitchFamily="34" charset="0"/>
              <a:buChar char="•"/>
              <a:defRPr/>
            </a:pPr>
            <a:r>
              <a:rPr lang="en-US" dirty="0">
                <a:solidFill>
                  <a:schemeClr val="bg1"/>
                </a:solidFill>
                <a:latin typeface="+mn-lt"/>
                <a:cs typeface="+mn-cs"/>
              </a:rPr>
              <a:t>Founded in 1979</a:t>
            </a:r>
          </a:p>
          <a:p>
            <a:pPr marL="285750" indent="-285750" fontAlgn="auto">
              <a:spcBef>
                <a:spcPts val="0"/>
              </a:spcBef>
              <a:spcAft>
                <a:spcPts val="0"/>
              </a:spcAft>
              <a:buFont typeface="Arial" pitchFamily="34" charset="0"/>
              <a:buChar char="•"/>
              <a:defRPr/>
            </a:pPr>
            <a:r>
              <a:rPr lang="en-US" dirty="0">
                <a:solidFill>
                  <a:schemeClr val="bg1"/>
                </a:solidFill>
                <a:latin typeface="+mn-lt"/>
                <a:cs typeface="+mn-cs"/>
              </a:rPr>
              <a:t>Employs 60 plus people engaged in all aspects of engineering, fabrication, production, quality, and administration.</a:t>
            </a:r>
          </a:p>
          <a:p>
            <a:pPr marL="285750" indent="-285750" fontAlgn="auto">
              <a:spcBef>
                <a:spcPts val="0"/>
              </a:spcBef>
              <a:spcAft>
                <a:spcPts val="0"/>
              </a:spcAft>
              <a:buFont typeface="Arial" pitchFamily="34" charset="0"/>
              <a:buChar char="•"/>
              <a:defRPr/>
            </a:pPr>
            <a:r>
              <a:rPr lang="en-US" dirty="0">
                <a:solidFill>
                  <a:schemeClr val="bg1"/>
                </a:solidFill>
                <a:latin typeface="+mn-lt"/>
                <a:cs typeface="+mn-cs"/>
              </a:rPr>
              <a:t>Established distributor relationship – Dallas Avionics in 1995</a:t>
            </a:r>
          </a:p>
          <a:p>
            <a:pPr marL="285750" indent="-285750" fontAlgn="auto">
              <a:spcBef>
                <a:spcPts val="0"/>
              </a:spcBef>
              <a:spcAft>
                <a:spcPts val="0"/>
              </a:spcAft>
              <a:buFont typeface="Arial" pitchFamily="34" charset="0"/>
              <a:buChar char="•"/>
              <a:defRPr/>
            </a:pPr>
            <a:r>
              <a:rPr lang="en-US" dirty="0">
                <a:solidFill>
                  <a:schemeClr val="bg1"/>
                </a:solidFill>
                <a:latin typeface="+mn-lt"/>
                <a:cs typeface="+mn-cs"/>
              </a:rPr>
              <a:t>Offered our first tactical radio in 1994</a:t>
            </a:r>
          </a:p>
        </p:txBody>
      </p:sp>
      <p:sp>
        <p:nvSpPr>
          <p:cNvPr id="4102" name="TextBox 3"/>
          <p:cNvSpPr txBox="1">
            <a:spLocks noChangeArrowheads="1"/>
          </p:cNvSpPr>
          <p:nvPr/>
        </p:nvSpPr>
        <p:spPr bwMode="auto">
          <a:xfrm>
            <a:off x="1295400" y="1416050"/>
            <a:ext cx="201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bg1"/>
                </a:solidFill>
              </a:rPr>
              <a:t>A Little History</a:t>
            </a:r>
          </a:p>
        </p:txBody>
      </p:sp>
      <p:pic>
        <p:nvPicPr>
          <p:cNvPr id="3" name="Picture 2">
            <a:extLst>
              <a:ext uri="{FF2B5EF4-FFF2-40B4-BE49-F238E27FC236}">
                <a16:creationId xmlns:a16="http://schemas.microsoft.com/office/drawing/2014/main" id="{EDE5BC47-C434-42E6-8E00-F87A8D4E609A}"/>
              </a:ext>
            </a:extLst>
          </p:cNvPr>
          <p:cNvPicPr>
            <a:picLocks noChangeAspect="1"/>
          </p:cNvPicPr>
          <p:nvPr/>
        </p:nvPicPr>
        <p:blipFill>
          <a:blip r:embed="rId3"/>
          <a:stretch>
            <a:fillRect/>
          </a:stretch>
        </p:blipFill>
        <p:spPr>
          <a:xfrm>
            <a:off x="0" y="6089904"/>
            <a:ext cx="9144000" cy="768096"/>
          </a:xfrm>
          <a:prstGeom prst="rect">
            <a:avLst/>
          </a:prstGeom>
        </p:spPr>
      </p:pic>
      <p:pic>
        <p:nvPicPr>
          <p:cNvPr id="5" name="Picture 4">
            <a:extLst>
              <a:ext uri="{FF2B5EF4-FFF2-40B4-BE49-F238E27FC236}">
                <a16:creationId xmlns:a16="http://schemas.microsoft.com/office/drawing/2014/main" id="{A198A912-FCB3-4B28-903D-E13998B26807}"/>
              </a:ext>
            </a:extLst>
          </p:cNvPr>
          <p:cNvPicPr>
            <a:picLocks noChangeAspect="1"/>
          </p:cNvPicPr>
          <p:nvPr/>
        </p:nvPicPr>
        <p:blipFill>
          <a:blip r:embed="rId4"/>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487289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sp>
        <p:nvSpPr>
          <p:cNvPr id="55300" name="TextBox 6"/>
          <p:cNvSpPr txBox="1">
            <a:spLocks noChangeArrowheads="1"/>
          </p:cNvSpPr>
          <p:nvPr/>
        </p:nvSpPr>
        <p:spPr bwMode="auto">
          <a:xfrm>
            <a:off x="304800" y="4495800"/>
            <a:ext cx="508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Changing to a desired Channel</a:t>
            </a:r>
          </a:p>
        </p:txBody>
      </p:sp>
      <p:sp>
        <p:nvSpPr>
          <p:cNvPr id="55301" name="TextBox 7"/>
          <p:cNvSpPr txBox="1">
            <a:spLocks noChangeArrowheads="1"/>
          </p:cNvSpPr>
          <p:nvPr/>
        </p:nvSpPr>
        <p:spPr bwMode="auto">
          <a:xfrm>
            <a:off x="304800" y="4953000"/>
            <a:ext cx="8839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000" dirty="0">
                <a:solidFill>
                  <a:schemeClr val="bg1"/>
                </a:solidFill>
              </a:rPr>
              <a:t>Use the “MUP”(4) or “MDN”(7) keys to scroll thru channels within the selected zone.</a:t>
            </a:r>
          </a:p>
          <a:p>
            <a:pPr>
              <a:buFont typeface="Arial" charset="0"/>
              <a:buChar char="•"/>
            </a:pPr>
            <a:r>
              <a:rPr lang="en-US" altLang="en-US" sz="2000" dirty="0">
                <a:solidFill>
                  <a:schemeClr val="bg1"/>
                </a:solidFill>
              </a:rPr>
              <a:t>Press the Multi-mode knob so that “Chan” is displayed in lower right of display.  Then rotate knob to change channel.</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D7DC40B-E19D-4B2A-8C6E-5145135D43CB}" type="slidenum">
              <a:rPr lang="en-US" sz="1200">
                <a:solidFill>
                  <a:schemeClr val="bg1"/>
                </a:solidFill>
                <a:latin typeface="+mn-lt"/>
                <a:cs typeface="+mn-cs"/>
              </a:rPr>
              <a:pPr algn="r" fontAlgn="auto">
                <a:spcBef>
                  <a:spcPts val="0"/>
                </a:spcBef>
                <a:spcAft>
                  <a:spcPts val="0"/>
                </a:spcAft>
                <a:defRPr/>
              </a:pPr>
              <a:t>50</a:t>
            </a:fld>
            <a:endParaRPr lang="en-US" sz="1200" dirty="0">
              <a:solidFill>
                <a:schemeClr val="bg1"/>
              </a:solidFill>
              <a:latin typeface="+mn-lt"/>
              <a:cs typeface="+mn-cs"/>
            </a:endParaRPr>
          </a:p>
        </p:txBody>
      </p:sp>
      <p:pic>
        <p:nvPicPr>
          <p:cNvPr id="55309" name="Picture 13"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914400"/>
            <a:ext cx="4648200" cy="3486150"/>
          </a:xfrm>
          <a:prstGeom prst="rect">
            <a:avLst/>
          </a:prstGeom>
          <a:noFill/>
          <a:extLst>
            <a:ext uri="{909E8E84-426E-40DD-AFC4-6F175D3DCCD1}">
              <a14:hiddenFill xmlns:a14="http://schemas.microsoft.com/office/drawing/2010/main">
                <a:solidFill>
                  <a:srgbClr val="FFFFFF"/>
                </a:solidFill>
              </a14:hiddenFill>
            </a:ext>
          </a:extLst>
        </p:spPr>
      </p:pic>
      <p:sp>
        <p:nvSpPr>
          <p:cNvPr id="55311" name="Oval 15"/>
          <p:cNvSpPr>
            <a:spLocks noChangeArrowheads="1"/>
          </p:cNvSpPr>
          <p:nvPr/>
        </p:nvSpPr>
        <p:spPr bwMode="auto">
          <a:xfrm>
            <a:off x="2667000" y="36576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2" name="Oval 16"/>
          <p:cNvSpPr>
            <a:spLocks noChangeArrowheads="1"/>
          </p:cNvSpPr>
          <p:nvPr/>
        </p:nvSpPr>
        <p:spPr bwMode="auto">
          <a:xfrm>
            <a:off x="5181600" y="2514600"/>
            <a:ext cx="914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3" name="Oval 17"/>
          <p:cNvSpPr>
            <a:spLocks noChangeArrowheads="1"/>
          </p:cNvSpPr>
          <p:nvPr/>
        </p:nvSpPr>
        <p:spPr bwMode="auto">
          <a:xfrm>
            <a:off x="4343400" y="3352800"/>
            <a:ext cx="609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4" name="Oval 18"/>
          <p:cNvSpPr>
            <a:spLocks noChangeArrowheads="1"/>
          </p:cNvSpPr>
          <p:nvPr/>
        </p:nvSpPr>
        <p:spPr bwMode="auto">
          <a:xfrm>
            <a:off x="5181600" y="2514600"/>
            <a:ext cx="914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5" name="Oval 19"/>
          <p:cNvSpPr>
            <a:spLocks noChangeArrowheads="1"/>
          </p:cNvSpPr>
          <p:nvPr/>
        </p:nvSpPr>
        <p:spPr bwMode="auto">
          <a:xfrm>
            <a:off x="4343400" y="3352800"/>
            <a:ext cx="609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6" name="Oval 20"/>
          <p:cNvSpPr>
            <a:spLocks noChangeArrowheads="1"/>
          </p:cNvSpPr>
          <p:nvPr/>
        </p:nvSpPr>
        <p:spPr bwMode="auto">
          <a:xfrm>
            <a:off x="2667000" y="36576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7" name="Oval 21"/>
          <p:cNvSpPr>
            <a:spLocks noChangeArrowheads="1"/>
          </p:cNvSpPr>
          <p:nvPr/>
        </p:nvSpPr>
        <p:spPr bwMode="auto">
          <a:xfrm>
            <a:off x="5181600" y="2514600"/>
            <a:ext cx="914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18" name="Oval 22"/>
          <p:cNvSpPr>
            <a:spLocks noChangeArrowheads="1"/>
          </p:cNvSpPr>
          <p:nvPr/>
        </p:nvSpPr>
        <p:spPr bwMode="auto">
          <a:xfrm>
            <a:off x="4343400" y="3352800"/>
            <a:ext cx="6096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55323" name="Group 27"/>
          <p:cNvGrpSpPr>
            <a:grpSpLocks/>
          </p:cNvGrpSpPr>
          <p:nvPr/>
        </p:nvGrpSpPr>
        <p:grpSpPr bwMode="auto">
          <a:xfrm>
            <a:off x="2057400" y="914400"/>
            <a:ext cx="4648200" cy="3486150"/>
            <a:chOff x="1296" y="576"/>
            <a:chExt cx="2928" cy="2196"/>
          </a:xfrm>
        </p:grpSpPr>
        <p:pic>
          <p:nvPicPr>
            <p:cNvPr id="55319" name="Picture 23"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 y="576"/>
              <a:ext cx="2928" cy="2196"/>
            </a:xfrm>
            <a:prstGeom prst="rect">
              <a:avLst/>
            </a:prstGeom>
            <a:noFill/>
            <a:extLst>
              <a:ext uri="{909E8E84-426E-40DD-AFC4-6F175D3DCCD1}">
                <a14:hiddenFill xmlns:a14="http://schemas.microsoft.com/office/drawing/2010/main">
                  <a:solidFill>
                    <a:srgbClr val="FFFFFF"/>
                  </a:solidFill>
                </a14:hiddenFill>
              </a:ext>
            </a:extLst>
          </p:spPr>
        </p:pic>
        <p:sp>
          <p:nvSpPr>
            <p:cNvPr id="55320" name="Oval 24"/>
            <p:cNvSpPr>
              <a:spLocks noChangeArrowheads="1"/>
            </p:cNvSpPr>
            <p:nvPr/>
          </p:nvSpPr>
          <p:spPr bwMode="auto">
            <a:xfrm>
              <a:off x="1680" y="2304"/>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21" name="Oval 25"/>
            <p:cNvSpPr>
              <a:spLocks noChangeArrowheads="1"/>
            </p:cNvSpPr>
            <p:nvPr/>
          </p:nvSpPr>
          <p:spPr bwMode="auto">
            <a:xfrm>
              <a:off x="3264" y="1584"/>
              <a:ext cx="57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5322" name="Oval 26"/>
            <p:cNvSpPr>
              <a:spLocks noChangeArrowheads="1"/>
            </p:cNvSpPr>
            <p:nvPr/>
          </p:nvSpPr>
          <p:spPr bwMode="auto">
            <a:xfrm>
              <a:off x="2736" y="2112"/>
              <a:ext cx="384" cy="57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3" name="Group 22">
            <a:extLst>
              <a:ext uri="{FF2B5EF4-FFF2-40B4-BE49-F238E27FC236}">
                <a16:creationId xmlns:a16="http://schemas.microsoft.com/office/drawing/2014/main" id="{3B4D3C9E-D416-4CEF-BCEC-6BC657155C55}"/>
              </a:ext>
            </a:extLst>
          </p:cNvPr>
          <p:cNvGrpSpPr/>
          <p:nvPr/>
        </p:nvGrpSpPr>
        <p:grpSpPr>
          <a:xfrm>
            <a:off x="0" y="0"/>
            <a:ext cx="9144000" cy="830263"/>
            <a:chOff x="0" y="0"/>
            <a:chExt cx="9144000" cy="830263"/>
          </a:xfrm>
        </p:grpSpPr>
        <p:sp>
          <p:nvSpPr>
            <p:cNvPr id="24" name="TextBox 23">
              <a:extLst>
                <a:ext uri="{FF2B5EF4-FFF2-40B4-BE49-F238E27FC236}">
                  <a16:creationId xmlns:a16="http://schemas.microsoft.com/office/drawing/2014/main" id="{A5DCF455-5941-4D0E-B628-A9F6B9047DE6}"/>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5" name="TextBox 24">
              <a:extLst>
                <a:ext uri="{FF2B5EF4-FFF2-40B4-BE49-F238E27FC236}">
                  <a16:creationId xmlns:a16="http://schemas.microsoft.com/office/drawing/2014/main" id="{3A11484B-7C09-4D38-9191-DD7F9932A6C4}"/>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753800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sp>
        <p:nvSpPr>
          <p:cNvPr id="56325" name="TextBox 7"/>
          <p:cNvSpPr txBox="1">
            <a:spLocks noChangeArrowheads="1"/>
          </p:cNvSpPr>
          <p:nvPr/>
        </p:nvSpPr>
        <p:spPr bwMode="auto">
          <a:xfrm>
            <a:off x="304800" y="4343400"/>
            <a:ext cx="8839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endParaRPr lang="en-US" altLang="en-US" sz="2000" dirty="0">
              <a:solidFill>
                <a:schemeClr val="bg1"/>
              </a:solidFill>
            </a:endParaRPr>
          </a:p>
          <a:p>
            <a:pPr>
              <a:buFont typeface="Arial" charset="0"/>
              <a:buChar char="•"/>
            </a:pPr>
            <a:r>
              <a:rPr lang="en-US" altLang="en-US" sz="2000" dirty="0">
                <a:solidFill>
                  <a:schemeClr val="bg1"/>
                </a:solidFill>
              </a:rPr>
              <a:t>Third way is to push the Multimode knob to display  </a:t>
            </a:r>
            <a:r>
              <a:rPr lang="en-US" altLang="en-US" sz="2000" dirty="0" err="1">
                <a:solidFill>
                  <a:schemeClr val="bg1"/>
                </a:solidFill>
              </a:rPr>
              <a:t>Zn:xxx</a:t>
            </a:r>
            <a:r>
              <a:rPr lang="en-US" altLang="en-US" sz="2000" dirty="0">
                <a:solidFill>
                  <a:schemeClr val="bg1"/>
                </a:solidFill>
              </a:rPr>
              <a:t> </a:t>
            </a:r>
            <a:r>
              <a:rPr lang="en-US" altLang="en-US" sz="2000" dirty="0" err="1">
                <a:solidFill>
                  <a:schemeClr val="bg1"/>
                </a:solidFill>
              </a:rPr>
              <a:t>Chan:xxx</a:t>
            </a:r>
            <a:r>
              <a:rPr lang="en-US" altLang="en-US" sz="2000" dirty="0">
                <a:solidFill>
                  <a:schemeClr val="bg1"/>
                </a:solidFill>
              </a:rPr>
              <a:t> in the lower right corner.</a:t>
            </a:r>
          </a:p>
          <a:p>
            <a:pPr>
              <a:buFont typeface="Arial" charset="0"/>
              <a:buChar char="•"/>
            </a:pPr>
            <a:r>
              <a:rPr lang="en-US" altLang="en-US" sz="2000" dirty="0">
                <a:solidFill>
                  <a:schemeClr val="bg1"/>
                </a:solidFill>
              </a:rPr>
              <a:t>Then enter in the desired 3 digit Zone and the 3 digit Channel. The radio will automatically jump to that Zone &amp; Channel.</a:t>
            </a:r>
          </a:p>
          <a:p>
            <a:pPr>
              <a:buFont typeface="Arial" charset="0"/>
              <a:buChar char="•"/>
            </a:pPr>
            <a:r>
              <a:rPr lang="en-US" altLang="en-US" sz="2000" dirty="0">
                <a:solidFill>
                  <a:schemeClr val="bg1"/>
                </a:solidFill>
              </a:rPr>
              <a:t>NOTE: This function may be disabled during setup/configuration.</a:t>
            </a:r>
          </a:p>
          <a:p>
            <a:pPr>
              <a:buFont typeface="Arial" charset="0"/>
              <a:buChar char="•"/>
            </a:pPr>
            <a:endParaRPr lang="en-US" altLang="en-US" sz="2400" dirty="0">
              <a:solidFill>
                <a:schemeClr val="bg1"/>
              </a:solidFill>
            </a:endParaRPr>
          </a:p>
          <a:p>
            <a:pPr>
              <a:buFont typeface="Arial" charset="0"/>
              <a:buNone/>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49A2C4C-1601-4A72-A1B9-AA5BE9600DDB}" type="slidenum">
              <a:rPr lang="en-US" sz="1200">
                <a:solidFill>
                  <a:schemeClr val="tx1">
                    <a:tint val="75000"/>
                  </a:schemeClr>
                </a:solidFill>
                <a:latin typeface="+mn-lt"/>
                <a:cs typeface="+mn-cs"/>
              </a:rPr>
              <a:pPr algn="r" fontAlgn="auto">
                <a:spcBef>
                  <a:spcPts val="0"/>
                </a:spcBef>
                <a:spcAft>
                  <a:spcPts val="0"/>
                </a:spcAft>
                <a:defRPr/>
              </a:pPr>
              <a:t>51</a:t>
            </a:fld>
            <a:endParaRPr lang="en-US" sz="1200" dirty="0">
              <a:solidFill>
                <a:schemeClr val="tx1">
                  <a:tint val="75000"/>
                </a:schemeClr>
              </a:solidFill>
              <a:latin typeface="+mn-lt"/>
              <a:cs typeface="+mn-cs"/>
            </a:endParaRPr>
          </a:p>
        </p:txBody>
      </p:sp>
      <p:pic>
        <p:nvPicPr>
          <p:cNvPr id="56333" name="Picture 13" descr="IMG_01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9144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6334" name="Oval 14"/>
          <p:cNvSpPr>
            <a:spLocks noChangeArrowheads="1"/>
          </p:cNvSpPr>
          <p:nvPr/>
        </p:nvSpPr>
        <p:spPr bwMode="auto">
          <a:xfrm>
            <a:off x="4724400" y="2514600"/>
            <a:ext cx="14478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6335" name="Oval 15"/>
          <p:cNvSpPr>
            <a:spLocks noChangeArrowheads="1"/>
          </p:cNvSpPr>
          <p:nvPr/>
        </p:nvSpPr>
        <p:spPr bwMode="auto">
          <a:xfrm>
            <a:off x="2743200" y="36576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6336" name="Oval 16"/>
          <p:cNvSpPr>
            <a:spLocks noChangeArrowheads="1"/>
          </p:cNvSpPr>
          <p:nvPr/>
        </p:nvSpPr>
        <p:spPr bwMode="auto">
          <a:xfrm>
            <a:off x="4724400" y="2514600"/>
            <a:ext cx="14478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6337" name="Oval 17"/>
          <p:cNvSpPr>
            <a:spLocks noChangeArrowheads="1"/>
          </p:cNvSpPr>
          <p:nvPr/>
        </p:nvSpPr>
        <p:spPr bwMode="auto">
          <a:xfrm>
            <a:off x="2743200" y="36576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56341" name="Group 21"/>
          <p:cNvGrpSpPr>
            <a:grpSpLocks/>
          </p:cNvGrpSpPr>
          <p:nvPr/>
        </p:nvGrpSpPr>
        <p:grpSpPr bwMode="auto">
          <a:xfrm>
            <a:off x="2133600" y="914400"/>
            <a:ext cx="4572000" cy="3429000"/>
            <a:chOff x="1344" y="576"/>
            <a:chExt cx="2880" cy="2160"/>
          </a:xfrm>
        </p:grpSpPr>
        <p:pic>
          <p:nvPicPr>
            <p:cNvPr id="56338" name="Picture 18" descr="IMG_01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 y="576"/>
              <a:ext cx="2880" cy="2160"/>
            </a:xfrm>
            <a:prstGeom prst="rect">
              <a:avLst/>
            </a:prstGeom>
            <a:noFill/>
            <a:extLst>
              <a:ext uri="{909E8E84-426E-40DD-AFC4-6F175D3DCCD1}">
                <a14:hiddenFill xmlns:a14="http://schemas.microsoft.com/office/drawing/2010/main">
                  <a:solidFill>
                    <a:srgbClr val="FFFFFF"/>
                  </a:solidFill>
                </a14:hiddenFill>
              </a:ext>
            </a:extLst>
          </p:spPr>
        </p:pic>
        <p:sp>
          <p:nvSpPr>
            <p:cNvPr id="56339" name="Oval 19"/>
            <p:cNvSpPr>
              <a:spLocks noChangeArrowheads="1"/>
            </p:cNvSpPr>
            <p:nvPr/>
          </p:nvSpPr>
          <p:spPr bwMode="auto">
            <a:xfrm>
              <a:off x="2976" y="1584"/>
              <a:ext cx="912"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56340" name="Oval 20"/>
            <p:cNvSpPr>
              <a:spLocks noChangeArrowheads="1"/>
            </p:cNvSpPr>
            <p:nvPr/>
          </p:nvSpPr>
          <p:spPr bwMode="auto">
            <a:xfrm>
              <a:off x="1728" y="2304"/>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17" name="Group 16">
            <a:extLst>
              <a:ext uri="{FF2B5EF4-FFF2-40B4-BE49-F238E27FC236}">
                <a16:creationId xmlns:a16="http://schemas.microsoft.com/office/drawing/2014/main" id="{0201FDA3-A3C6-46B6-AF9C-F1657DD5322B}"/>
              </a:ext>
            </a:extLst>
          </p:cNvPr>
          <p:cNvGrpSpPr/>
          <p:nvPr/>
        </p:nvGrpSpPr>
        <p:grpSpPr>
          <a:xfrm>
            <a:off x="0" y="0"/>
            <a:ext cx="9144000" cy="830263"/>
            <a:chOff x="0" y="0"/>
            <a:chExt cx="9144000" cy="830263"/>
          </a:xfrm>
        </p:grpSpPr>
        <p:sp>
          <p:nvSpPr>
            <p:cNvPr id="18" name="TextBox 17">
              <a:extLst>
                <a:ext uri="{FF2B5EF4-FFF2-40B4-BE49-F238E27FC236}">
                  <a16:creationId xmlns:a16="http://schemas.microsoft.com/office/drawing/2014/main" id="{DAA60296-A166-432D-84E4-5918F45BFB79}"/>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9" name="TextBox 18">
              <a:extLst>
                <a:ext uri="{FF2B5EF4-FFF2-40B4-BE49-F238E27FC236}">
                  <a16:creationId xmlns:a16="http://schemas.microsoft.com/office/drawing/2014/main" id="{ED256072-2ECC-417C-9A67-E6347267A275}"/>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945204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16" name="Picture 20"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29700" name="TextBox 6"/>
          <p:cNvSpPr txBox="1">
            <a:spLocks noChangeArrowheads="1"/>
          </p:cNvSpPr>
          <p:nvPr/>
        </p:nvSpPr>
        <p:spPr bwMode="auto">
          <a:xfrm>
            <a:off x="228600" y="4419600"/>
            <a:ext cx="6910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Encryption Switch (ESW), Toggle Switch (TSW), F2, F3</a:t>
            </a:r>
          </a:p>
        </p:txBody>
      </p:sp>
      <p:sp>
        <p:nvSpPr>
          <p:cNvPr id="29701" name="TextBox 7"/>
          <p:cNvSpPr txBox="1">
            <a:spLocks noChangeArrowheads="1"/>
          </p:cNvSpPr>
          <p:nvPr/>
        </p:nvSpPr>
        <p:spPr bwMode="auto">
          <a:xfrm>
            <a:off x="381000" y="4984522"/>
            <a:ext cx="8610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000" dirty="0">
                <a:solidFill>
                  <a:schemeClr val="bg1"/>
                </a:solidFill>
              </a:rPr>
              <a:t>Both are disabled at this time.  Can be re-enabled via CPS.</a:t>
            </a:r>
          </a:p>
          <a:p>
            <a:pPr>
              <a:buFont typeface="Arial" charset="0"/>
              <a:buChar char="•"/>
            </a:pPr>
            <a:r>
              <a:rPr lang="en-US" altLang="en-US" sz="2000" dirty="0">
                <a:solidFill>
                  <a:schemeClr val="bg1"/>
                </a:solidFill>
              </a:rPr>
              <a:t>“ESW” Normally controls encryption on/off.</a:t>
            </a:r>
          </a:p>
          <a:p>
            <a:pPr>
              <a:buFont typeface="Arial" charset="0"/>
              <a:buChar char="•"/>
            </a:pPr>
            <a:r>
              <a:rPr lang="en-US" altLang="en-US" sz="2000" dirty="0">
                <a:solidFill>
                  <a:schemeClr val="bg1"/>
                </a:solidFill>
              </a:rPr>
              <a:t>“TSW” can control user selectable functions set in CPS.</a:t>
            </a:r>
          </a:p>
          <a:p>
            <a:pPr>
              <a:buFont typeface="Arial" charset="0"/>
              <a:buChar char="•"/>
            </a:pPr>
            <a:r>
              <a:rPr lang="en-US" altLang="en-US" sz="2000" dirty="0">
                <a:solidFill>
                  <a:schemeClr val="bg1"/>
                </a:solidFill>
              </a:rPr>
              <a:t>“F2” and “F3” can control user selectable functions set in CPS.</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F619652-8B45-40AC-8306-B3F4522DDD23}" type="slidenum">
              <a:rPr lang="en-US" sz="1200">
                <a:solidFill>
                  <a:schemeClr val="tx1">
                    <a:tint val="75000"/>
                  </a:schemeClr>
                </a:solidFill>
                <a:latin typeface="+mn-lt"/>
                <a:cs typeface="+mn-cs"/>
              </a:rPr>
              <a:pPr algn="r" fontAlgn="auto">
                <a:spcBef>
                  <a:spcPts val="0"/>
                </a:spcBef>
                <a:spcAft>
                  <a:spcPts val="0"/>
                </a:spcAft>
                <a:defRPr/>
              </a:pPr>
              <a:t>52</a:t>
            </a:fld>
            <a:endParaRPr lang="en-US" sz="1200" dirty="0">
              <a:solidFill>
                <a:schemeClr val="tx1">
                  <a:tint val="75000"/>
                </a:schemeClr>
              </a:solidFill>
              <a:latin typeface="+mn-lt"/>
              <a:cs typeface="+mn-cs"/>
            </a:endParaRPr>
          </a:p>
        </p:txBody>
      </p:sp>
      <p:pic>
        <p:nvPicPr>
          <p:cNvPr id="29709" name="Picture 13" descr="IMG_01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90600"/>
            <a:ext cx="4011613" cy="3008313"/>
          </a:xfrm>
          <a:prstGeom prst="rect">
            <a:avLst/>
          </a:prstGeom>
          <a:noFill/>
          <a:extLst>
            <a:ext uri="{909E8E84-426E-40DD-AFC4-6F175D3DCCD1}">
              <a14:hiddenFill xmlns:a14="http://schemas.microsoft.com/office/drawing/2010/main">
                <a:solidFill>
                  <a:srgbClr val="FFFFFF"/>
                </a:solidFill>
              </a14:hiddenFill>
            </a:ext>
          </a:extLst>
        </p:spPr>
      </p:pic>
      <p:sp>
        <p:nvSpPr>
          <p:cNvPr id="29710" name="Oval 14"/>
          <p:cNvSpPr>
            <a:spLocks noChangeArrowheads="1"/>
          </p:cNvSpPr>
          <p:nvPr/>
        </p:nvSpPr>
        <p:spPr bwMode="auto">
          <a:xfrm>
            <a:off x="3200400" y="30480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9712" name="Oval 16"/>
          <p:cNvSpPr>
            <a:spLocks noChangeArrowheads="1"/>
          </p:cNvSpPr>
          <p:nvPr/>
        </p:nvSpPr>
        <p:spPr bwMode="auto">
          <a:xfrm>
            <a:off x="7924800" y="1295400"/>
            <a:ext cx="2286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9713" name="Oval 17"/>
          <p:cNvSpPr>
            <a:spLocks noChangeArrowheads="1"/>
          </p:cNvSpPr>
          <p:nvPr/>
        </p:nvSpPr>
        <p:spPr bwMode="auto">
          <a:xfrm>
            <a:off x="7924800" y="31242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9714" name="Oval 18"/>
          <p:cNvSpPr>
            <a:spLocks noChangeArrowheads="1"/>
          </p:cNvSpPr>
          <p:nvPr/>
        </p:nvSpPr>
        <p:spPr bwMode="auto">
          <a:xfrm>
            <a:off x="3200400" y="30480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 name="Group 2">
            <a:extLst>
              <a:ext uri="{FF2B5EF4-FFF2-40B4-BE49-F238E27FC236}">
                <a16:creationId xmlns:a16="http://schemas.microsoft.com/office/drawing/2014/main" id="{F709E92D-C799-45C8-B2ED-12D3743F55E2}"/>
              </a:ext>
            </a:extLst>
          </p:cNvPr>
          <p:cNvGrpSpPr/>
          <p:nvPr/>
        </p:nvGrpSpPr>
        <p:grpSpPr>
          <a:xfrm>
            <a:off x="228600" y="990600"/>
            <a:ext cx="3886200" cy="2914650"/>
            <a:chOff x="228600" y="990600"/>
            <a:chExt cx="3886200" cy="2914650"/>
          </a:xfrm>
        </p:grpSpPr>
        <p:pic>
          <p:nvPicPr>
            <p:cNvPr id="29708" name="Picture 12"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29717" name="Oval 21"/>
            <p:cNvSpPr>
              <a:spLocks noChangeArrowheads="1"/>
            </p:cNvSpPr>
            <p:nvPr/>
          </p:nvSpPr>
          <p:spPr bwMode="auto">
            <a:xfrm>
              <a:off x="3200400" y="30480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29720" name="Oval 24"/>
          <p:cNvSpPr>
            <a:spLocks noChangeArrowheads="1"/>
          </p:cNvSpPr>
          <p:nvPr/>
        </p:nvSpPr>
        <p:spPr bwMode="auto">
          <a:xfrm>
            <a:off x="7924800" y="1295400"/>
            <a:ext cx="2286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9721" name="Oval 25"/>
          <p:cNvSpPr>
            <a:spLocks noChangeArrowheads="1"/>
          </p:cNvSpPr>
          <p:nvPr/>
        </p:nvSpPr>
        <p:spPr bwMode="auto">
          <a:xfrm>
            <a:off x="7924800" y="31242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2" name="Group 1">
            <a:extLst>
              <a:ext uri="{FF2B5EF4-FFF2-40B4-BE49-F238E27FC236}">
                <a16:creationId xmlns:a16="http://schemas.microsoft.com/office/drawing/2014/main" id="{5D05EEF9-3FD5-4B5B-846D-937B682FE39A}"/>
              </a:ext>
            </a:extLst>
          </p:cNvPr>
          <p:cNvGrpSpPr/>
          <p:nvPr/>
        </p:nvGrpSpPr>
        <p:grpSpPr>
          <a:xfrm>
            <a:off x="4800600" y="1015910"/>
            <a:ext cx="4011613" cy="3008313"/>
            <a:chOff x="4800600" y="1015910"/>
            <a:chExt cx="4011613" cy="3008313"/>
          </a:xfrm>
        </p:grpSpPr>
        <p:pic>
          <p:nvPicPr>
            <p:cNvPr id="29722" name="Picture 26" descr="IMG_01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015910"/>
              <a:ext cx="4011613" cy="3008313"/>
            </a:xfrm>
            <a:prstGeom prst="rect">
              <a:avLst/>
            </a:prstGeom>
            <a:noFill/>
            <a:extLst>
              <a:ext uri="{909E8E84-426E-40DD-AFC4-6F175D3DCCD1}">
                <a14:hiddenFill xmlns:a14="http://schemas.microsoft.com/office/drawing/2010/main">
                  <a:solidFill>
                    <a:srgbClr val="FFFFFF"/>
                  </a:solidFill>
                </a14:hiddenFill>
              </a:ext>
            </a:extLst>
          </p:spPr>
        </p:pic>
        <p:sp>
          <p:nvSpPr>
            <p:cNvPr id="29724" name="Oval 28"/>
            <p:cNvSpPr>
              <a:spLocks noChangeArrowheads="1"/>
            </p:cNvSpPr>
            <p:nvPr/>
          </p:nvSpPr>
          <p:spPr bwMode="auto">
            <a:xfrm>
              <a:off x="7946010" y="3403555"/>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3" name="Group 22">
            <a:extLst>
              <a:ext uri="{FF2B5EF4-FFF2-40B4-BE49-F238E27FC236}">
                <a16:creationId xmlns:a16="http://schemas.microsoft.com/office/drawing/2014/main" id="{4BFAB25D-C476-4E04-BFDC-088AE00E8179}"/>
              </a:ext>
            </a:extLst>
          </p:cNvPr>
          <p:cNvGrpSpPr/>
          <p:nvPr/>
        </p:nvGrpSpPr>
        <p:grpSpPr>
          <a:xfrm>
            <a:off x="0" y="0"/>
            <a:ext cx="9144000" cy="830263"/>
            <a:chOff x="0" y="0"/>
            <a:chExt cx="9144000" cy="830263"/>
          </a:xfrm>
        </p:grpSpPr>
        <p:sp>
          <p:nvSpPr>
            <p:cNvPr id="24" name="TextBox 23">
              <a:extLst>
                <a:ext uri="{FF2B5EF4-FFF2-40B4-BE49-F238E27FC236}">
                  <a16:creationId xmlns:a16="http://schemas.microsoft.com/office/drawing/2014/main" id="{4DE03D0D-17B4-4CE4-90E0-F0261A28C8FA}"/>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5" name="TextBox 24">
              <a:extLst>
                <a:ext uri="{FF2B5EF4-FFF2-40B4-BE49-F238E27FC236}">
                  <a16:creationId xmlns:a16="http://schemas.microsoft.com/office/drawing/2014/main" id="{B0CE5085-1167-4BA2-984F-DA9F9CDC49DB}"/>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22426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30724" name="TextBox 6"/>
          <p:cNvSpPr txBox="1">
            <a:spLocks noChangeArrowheads="1"/>
          </p:cNvSpPr>
          <p:nvPr/>
        </p:nvSpPr>
        <p:spPr bwMode="auto">
          <a:xfrm>
            <a:off x="481012" y="1295400"/>
            <a:ext cx="4243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dirty="0">
                <a:solidFill>
                  <a:schemeClr val="bg1"/>
                </a:solidFill>
              </a:rPr>
              <a:t>“FPP” Front Panel Programming</a:t>
            </a:r>
          </a:p>
        </p:txBody>
      </p:sp>
      <p:sp>
        <p:nvSpPr>
          <p:cNvPr id="30725" name="TextBox 7"/>
          <p:cNvSpPr txBox="1">
            <a:spLocks noChangeArrowheads="1"/>
          </p:cNvSpPr>
          <p:nvPr/>
        </p:nvSpPr>
        <p:spPr bwMode="auto">
          <a:xfrm>
            <a:off x="501437" y="1776948"/>
            <a:ext cx="8610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r>
              <a:rPr lang="en-US" altLang="en-US" sz="2000" dirty="0">
                <a:solidFill>
                  <a:schemeClr val="bg1"/>
                </a:solidFill>
              </a:rPr>
              <a:t>This optional feature allows a crew member to modify a channel on the fly without Motorola CPS software. It can only be a conventional channel. No trunking.</a:t>
            </a:r>
          </a:p>
          <a:p>
            <a:pPr marL="0" indent="0"/>
            <a:endParaRPr lang="en-US" altLang="en-US" sz="2000" dirty="0">
              <a:solidFill>
                <a:schemeClr val="bg1"/>
              </a:solidFill>
            </a:endParaRPr>
          </a:p>
          <a:p>
            <a:pPr marL="0" indent="0"/>
            <a:r>
              <a:rPr lang="en-US" altLang="en-US" sz="2000" dirty="0">
                <a:solidFill>
                  <a:schemeClr val="bg1"/>
                </a:solidFill>
              </a:rPr>
              <a:t>NOTE:</a:t>
            </a:r>
          </a:p>
          <a:p>
            <a:pPr marL="0" indent="0"/>
            <a:r>
              <a:rPr lang="en-US" altLang="en-US" sz="2000" dirty="0">
                <a:solidFill>
                  <a:schemeClr val="bg1"/>
                </a:solidFill>
              </a:rPr>
              <a:t>1)  ONLY MODULE 1 (VHF) has FPP capability.</a:t>
            </a:r>
          </a:p>
          <a:p>
            <a:pPr marL="0" indent="0"/>
            <a:r>
              <a:rPr lang="en-US" altLang="en-US" sz="2000" dirty="0">
                <a:solidFill>
                  <a:schemeClr val="bg1"/>
                </a:solidFill>
              </a:rPr>
              <a:t>2)  ONLY the zone named “VHFFPP” has this capability.</a:t>
            </a:r>
          </a:p>
          <a:p>
            <a:pPr marL="0" indent="0"/>
            <a:r>
              <a:rPr lang="en-US" altLang="en-US" sz="2000" dirty="0">
                <a:solidFill>
                  <a:schemeClr val="bg1"/>
                </a:solidFill>
              </a:rPr>
              <a:t>3)  32 channels have been setup in this zone for you to use.</a:t>
            </a:r>
          </a:p>
          <a:p>
            <a:pPr marL="0" indent="0"/>
            <a:r>
              <a:rPr lang="en-US" altLang="en-US" sz="2000" dirty="0">
                <a:solidFill>
                  <a:schemeClr val="bg1"/>
                </a:solidFill>
              </a:rPr>
              <a:t>4)  You may use FPP mode to LOOK at channels in other zones on Module 1 (VHF) but you will NOT be able to CHANGE what is programmed in those zones.</a:t>
            </a:r>
          </a:p>
          <a:p>
            <a:pPr marL="0" indent="0"/>
            <a:endParaRPr lang="en-US" altLang="en-US" sz="2000" dirty="0">
              <a:solidFill>
                <a:schemeClr val="bg1"/>
              </a:solidFill>
            </a:endParaRPr>
          </a:p>
          <a:p>
            <a:pPr>
              <a:buFont typeface="Arial" charset="0"/>
              <a:buChar char="•"/>
            </a:pPr>
            <a:endParaRPr lang="en-US" altLang="en-US" sz="20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58EAE4E-591D-4FB6-805D-7CBC259E7B44}" type="slidenum">
              <a:rPr lang="en-US" sz="1200">
                <a:solidFill>
                  <a:schemeClr val="bg1"/>
                </a:solidFill>
                <a:latin typeface="+mn-lt"/>
                <a:cs typeface="+mn-cs"/>
              </a:rPr>
              <a:pPr algn="r" fontAlgn="auto">
                <a:spcBef>
                  <a:spcPts val="0"/>
                </a:spcBef>
                <a:spcAft>
                  <a:spcPts val="0"/>
                </a:spcAft>
                <a:defRPr/>
              </a:pPr>
              <a:t>53</a:t>
            </a:fld>
            <a:endParaRPr lang="en-US" sz="1200" dirty="0">
              <a:solidFill>
                <a:schemeClr val="bg1"/>
              </a:solidFill>
              <a:latin typeface="+mn-lt"/>
              <a:cs typeface="+mn-cs"/>
            </a:endParaRPr>
          </a:p>
        </p:txBody>
      </p:sp>
      <p:grpSp>
        <p:nvGrpSpPr>
          <p:cNvPr id="12" name="Group 11">
            <a:extLst>
              <a:ext uri="{FF2B5EF4-FFF2-40B4-BE49-F238E27FC236}">
                <a16:creationId xmlns:a16="http://schemas.microsoft.com/office/drawing/2014/main" id="{42365D5C-C8BE-4073-B693-13F62EB622D1}"/>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042291A7-4416-4312-8C79-97DDFD6AEBE6}"/>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4A5C616A-EB69-4EE1-A4B9-0EC844DCC736}"/>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192490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470" y="184666"/>
            <a:ext cx="5843954" cy="523220"/>
          </a:xfrm>
          <a:prstGeom prst="rect">
            <a:avLst/>
          </a:prstGeom>
          <a:noFill/>
        </p:spPr>
        <p:txBody>
          <a:bodyPr wrap="square" rtlCol="0">
            <a:spAutoFit/>
          </a:bodyPr>
          <a:lstStyle/>
          <a:p>
            <a:r>
              <a:rPr lang="en-US" sz="2400" b="1" dirty="0">
                <a:solidFill>
                  <a:prstClr val="white">
                    <a:lumMod val="85000"/>
                  </a:prstClr>
                </a:solidFill>
              </a:rPr>
              <a:t> </a:t>
            </a:r>
            <a:r>
              <a:rPr lang="en-US" sz="2800" b="1" dirty="0">
                <a:solidFill>
                  <a:prstClr val="white">
                    <a:lumMod val="85000"/>
                  </a:prstClr>
                </a:solidFill>
              </a:rPr>
              <a:t>FPP (Front Panel Programming)</a:t>
            </a:r>
          </a:p>
        </p:txBody>
      </p:sp>
      <p:sp>
        <p:nvSpPr>
          <p:cNvPr id="9" name="Date Placeholder 8"/>
          <p:cNvSpPr>
            <a:spLocks noGrp="1"/>
          </p:cNvSpPr>
          <p:nvPr>
            <p:ph type="dt" sz="half" idx="4294967295"/>
          </p:nvPr>
        </p:nvSpPr>
        <p:spPr>
          <a:xfrm>
            <a:off x="457200" y="6356350"/>
            <a:ext cx="2133600" cy="365125"/>
          </a:xfrm>
        </p:spPr>
        <p:txBody>
          <a:bodyPr/>
          <a:lstStyle/>
          <a:p>
            <a:fld id="{28A44E79-105C-49DC-90BF-FFAB1503B8D9}" type="datetime1">
              <a:rPr lang="en-US" smtClean="0">
                <a:solidFill>
                  <a:schemeClr val="bg1"/>
                </a:solidFill>
              </a:rPr>
              <a:pPr/>
              <a:t>7/7/2022</a:t>
            </a:fld>
            <a:endParaRPr lang="en-US" dirty="0">
              <a:solidFill>
                <a:schemeClr val="bg1"/>
              </a:solidFill>
            </a:endParaRPr>
          </a:p>
        </p:txBody>
      </p:sp>
      <p:sp>
        <p:nvSpPr>
          <p:cNvPr id="10" name="Footer Placeholder 9"/>
          <p:cNvSpPr>
            <a:spLocks noGrp="1"/>
          </p:cNvSpPr>
          <p:nvPr>
            <p:ph type="ftr" sz="quarter" idx="4294967295"/>
          </p:nvPr>
        </p:nvSpPr>
        <p:spPr>
          <a:xfrm>
            <a:off x="3124200" y="6356350"/>
            <a:ext cx="2895600" cy="365125"/>
          </a:xfrm>
        </p:spPr>
        <p:txBody>
          <a:bodyPr/>
          <a:lstStyle/>
          <a:p>
            <a:r>
              <a:rPr lang="en-US" dirty="0">
                <a:solidFill>
                  <a:schemeClr val="bg1"/>
                </a:solidFill>
              </a:rPr>
              <a:t>TDFM-9000 ARNG H-60 Training</a:t>
            </a:r>
          </a:p>
        </p:txBody>
      </p:sp>
      <p:sp>
        <p:nvSpPr>
          <p:cNvPr id="11" name="Slide Number Placeholder 10"/>
          <p:cNvSpPr>
            <a:spLocks noGrp="1"/>
          </p:cNvSpPr>
          <p:nvPr>
            <p:ph type="sldNum" sz="quarter" idx="4294967295"/>
          </p:nvPr>
        </p:nvSpPr>
        <p:spPr>
          <a:xfrm>
            <a:off x="6553200" y="6356350"/>
            <a:ext cx="2133600" cy="365125"/>
          </a:xfrm>
        </p:spPr>
        <p:txBody>
          <a:bodyPr/>
          <a:lstStyle/>
          <a:p>
            <a:fld id="{D00D2D65-5684-48C8-A2EF-EAA7B3734CA0}" type="slidenum">
              <a:rPr lang="en-US" smtClean="0">
                <a:solidFill>
                  <a:schemeClr val="bg1"/>
                </a:solidFill>
              </a:rPr>
              <a:pPr/>
              <a:t>54</a:t>
            </a:fld>
            <a:endParaRPr lang="en-US" dirty="0">
              <a:solidFill>
                <a:schemeClr val="bg1"/>
              </a:solidFill>
            </a:endParaRPr>
          </a:p>
        </p:txBody>
      </p:sp>
      <p:grpSp>
        <p:nvGrpSpPr>
          <p:cNvPr id="7" name="Group 6"/>
          <p:cNvGrpSpPr/>
          <p:nvPr/>
        </p:nvGrpSpPr>
        <p:grpSpPr>
          <a:xfrm>
            <a:off x="788377" y="990600"/>
            <a:ext cx="7676647" cy="4601528"/>
            <a:chOff x="788377" y="990600"/>
            <a:chExt cx="7676647" cy="4601528"/>
          </a:xfrm>
        </p:grpSpPr>
        <p:sp>
          <p:nvSpPr>
            <p:cNvPr id="17" name="TextBox 16"/>
            <p:cNvSpPr txBox="1"/>
            <p:nvPr/>
          </p:nvSpPr>
          <p:spPr>
            <a:xfrm>
              <a:off x="6331424" y="4114800"/>
              <a:ext cx="2133600" cy="1477328"/>
            </a:xfrm>
            <a:prstGeom prst="rect">
              <a:avLst/>
            </a:prstGeom>
            <a:noFill/>
            <a:ln>
              <a:solidFill>
                <a:srgbClr val="001000"/>
              </a:solidFill>
            </a:ln>
          </p:spPr>
          <p:txBody>
            <a:bodyPr wrap="square" rtlCol="0">
              <a:spAutoFit/>
            </a:bodyPr>
            <a:lstStyle/>
            <a:p>
              <a:r>
                <a:rPr lang="en-US" dirty="0">
                  <a:solidFill>
                    <a:schemeClr val="bg1"/>
                  </a:solidFill>
                </a:rPr>
                <a:t>RX Frequency</a:t>
              </a:r>
            </a:p>
            <a:p>
              <a:r>
                <a:rPr lang="en-US" dirty="0">
                  <a:solidFill>
                    <a:schemeClr val="bg1"/>
                  </a:solidFill>
                </a:rPr>
                <a:t>TX Frequency</a:t>
              </a:r>
            </a:p>
            <a:p>
              <a:r>
                <a:rPr lang="en-US" dirty="0">
                  <a:solidFill>
                    <a:schemeClr val="bg1"/>
                  </a:solidFill>
                </a:rPr>
                <a:t>RX NAC Code</a:t>
              </a:r>
            </a:p>
            <a:p>
              <a:r>
                <a:rPr lang="en-US" dirty="0">
                  <a:solidFill>
                    <a:schemeClr val="bg1"/>
                  </a:solidFill>
                </a:rPr>
                <a:t>TX NAC Code</a:t>
              </a:r>
            </a:p>
            <a:p>
              <a:r>
                <a:rPr lang="en-US" dirty="0">
                  <a:solidFill>
                    <a:schemeClr val="bg1"/>
                  </a:solidFill>
                </a:rPr>
                <a:t>Talk Group</a:t>
              </a:r>
            </a:p>
          </p:txBody>
        </p:sp>
        <p:grpSp>
          <p:nvGrpSpPr>
            <p:cNvPr id="3" name="Group 2"/>
            <p:cNvGrpSpPr/>
            <p:nvPr/>
          </p:nvGrpSpPr>
          <p:grpSpPr>
            <a:xfrm>
              <a:off x="788377" y="990600"/>
              <a:ext cx="7669823" cy="4601528"/>
              <a:chOff x="788377" y="990600"/>
              <a:chExt cx="7669823" cy="4601528"/>
            </a:xfrm>
          </p:grpSpPr>
          <p:sp>
            <p:nvSpPr>
              <p:cNvPr id="2" name="TextBox 1"/>
              <p:cNvSpPr txBox="1"/>
              <p:nvPr/>
            </p:nvSpPr>
            <p:spPr>
              <a:xfrm>
                <a:off x="3352800" y="990600"/>
                <a:ext cx="2133600" cy="369332"/>
              </a:xfrm>
              <a:prstGeom prst="rect">
                <a:avLst/>
              </a:prstGeom>
              <a:noFill/>
              <a:ln>
                <a:solidFill>
                  <a:srgbClr val="001000"/>
                </a:solidFill>
              </a:ln>
            </p:spPr>
            <p:txBody>
              <a:bodyPr wrap="square" rtlCol="0">
                <a:spAutoFit/>
              </a:bodyPr>
              <a:lstStyle/>
              <a:p>
                <a:pPr algn="ctr"/>
                <a:r>
                  <a:rPr lang="en-US" b="1" dirty="0">
                    <a:solidFill>
                      <a:schemeClr val="bg1"/>
                    </a:solidFill>
                  </a:rPr>
                  <a:t>Module 1 FPP</a:t>
                </a:r>
              </a:p>
            </p:txBody>
          </p:sp>
          <p:sp>
            <p:nvSpPr>
              <p:cNvPr id="12" name="TextBox 11"/>
              <p:cNvSpPr txBox="1"/>
              <p:nvPr/>
            </p:nvSpPr>
            <p:spPr>
              <a:xfrm>
                <a:off x="5105400" y="2057400"/>
                <a:ext cx="2133600" cy="369332"/>
              </a:xfrm>
              <a:prstGeom prst="rect">
                <a:avLst/>
              </a:prstGeom>
              <a:noFill/>
              <a:ln>
                <a:solidFill>
                  <a:srgbClr val="001000"/>
                </a:solidFill>
              </a:ln>
            </p:spPr>
            <p:txBody>
              <a:bodyPr wrap="square" rtlCol="0">
                <a:spAutoFit/>
              </a:bodyPr>
              <a:lstStyle/>
              <a:p>
                <a:pPr algn="ctr"/>
                <a:r>
                  <a:rPr lang="en-US" b="1" dirty="0">
                    <a:solidFill>
                      <a:schemeClr val="bg1"/>
                    </a:solidFill>
                  </a:rPr>
                  <a:t>Conventional</a:t>
                </a:r>
              </a:p>
            </p:txBody>
          </p:sp>
          <p:sp>
            <p:nvSpPr>
              <p:cNvPr id="13" name="TextBox 12"/>
              <p:cNvSpPr txBox="1"/>
              <p:nvPr/>
            </p:nvSpPr>
            <p:spPr>
              <a:xfrm>
                <a:off x="6324600" y="3366153"/>
                <a:ext cx="2133600" cy="369332"/>
              </a:xfrm>
              <a:prstGeom prst="rect">
                <a:avLst/>
              </a:prstGeom>
              <a:noFill/>
              <a:ln>
                <a:solidFill>
                  <a:srgbClr val="001000"/>
                </a:solidFill>
              </a:ln>
            </p:spPr>
            <p:txBody>
              <a:bodyPr wrap="square" rtlCol="0">
                <a:spAutoFit/>
              </a:bodyPr>
              <a:lstStyle/>
              <a:p>
                <a:r>
                  <a:rPr lang="en-US" dirty="0">
                    <a:solidFill>
                      <a:schemeClr val="bg1"/>
                    </a:solidFill>
                  </a:rPr>
                  <a:t>Digital (ASTRO)</a:t>
                </a:r>
              </a:p>
            </p:txBody>
          </p:sp>
          <p:sp>
            <p:nvSpPr>
              <p:cNvPr id="14" name="TextBox 13"/>
              <p:cNvSpPr txBox="1"/>
              <p:nvPr/>
            </p:nvSpPr>
            <p:spPr>
              <a:xfrm>
                <a:off x="788377" y="2057400"/>
                <a:ext cx="2133600" cy="923330"/>
              </a:xfrm>
              <a:prstGeom prst="rect">
                <a:avLst/>
              </a:prstGeom>
              <a:noFill/>
              <a:ln>
                <a:solidFill>
                  <a:srgbClr val="001000"/>
                </a:solidFill>
              </a:ln>
            </p:spPr>
            <p:txBody>
              <a:bodyPr wrap="square" rtlCol="0">
                <a:spAutoFit/>
              </a:bodyPr>
              <a:lstStyle/>
              <a:p>
                <a:pPr algn="ctr"/>
                <a:r>
                  <a:rPr lang="en-US" b="1" dirty="0">
                    <a:solidFill>
                      <a:schemeClr val="bg1"/>
                    </a:solidFill>
                  </a:rPr>
                  <a:t>Trunking Channel</a:t>
                </a:r>
              </a:p>
              <a:p>
                <a:pPr algn="ctr"/>
                <a:r>
                  <a:rPr lang="en-US" dirty="0">
                    <a:solidFill>
                      <a:schemeClr val="bg1"/>
                    </a:solidFill>
                  </a:rPr>
                  <a:t>Stop – you have no hope</a:t>
                </a:r>
              </a:p>
            </p:txBody>
          </p:sp>
          <p:sp>
            <p:nvSpPr>
              <p:cNvPr id="15" name="TextBox 14"/>
              <p:cNvSpPr txBox="1"/>
              <p:nvPr/>
            </p:nvSpPr>
            <p:spPr>
              <a:xfrm>
                <a:off x="3810000" y="3352800"/>
                <a:ext cx="2133600" cy="369332"/>
              </a:xfrm>
              <a:prstGeom prst="rect">
                <a:avLst/>
              </a:prstGeom>
              <a:noFill/>
              <a:ln>
                <a:solidFill>
                  <a:srgbClr val="001000"/>
                </a:solidFill>
              </a:ln>
            </p:spPr>
            <p:txBody>
              <a:bodyPr wrap="square" rtlCol="0">
                <a:spAutoFit/>
              </a:bodyPr>
              <a:lstStyle/>
              <a:p>
                <a:r>
                  <a:rPr lang="en-US" dirty="0">
                    <a:solidFill>
                      <a:schemeClr val="bg1"/>
                    </a:solidFill>
                  </a:rPr>
                  <a:t>Analog (non-ASTRO)</a:t>
                </a:r>
              </a:p>
            </p:txBody>
          </p:sp>
          <p:sp>
            <p:nvSpPr>
              <p:cNvPr id="16" name="TextBox 15"/>
              <p:cNvSpPr txBox="1"/>
              <p:nvPr/>
            </p:nvSpPr>
            <p:spPr>
              <a:xfrm>
                <a:off x="3657600" y="4114800"/>
                <a:ext cx="2497540" cy="1477328"/>
              </a:xfrm>
              <a:prstGeom prst="rect">
                <a:avLst/>
              </a:prstGeom>
              <a:noFill/>
              <a:ln>
                <a:solidFill>
                  <a:srgbClr val="001000"/>
                </a:solidFill>
              </a:ln>
            </p:spPr>
            <p:txBody>
              <a:bodyPr wrap="square" rtlCol="0">
                <a:spAutoFit/>
              </a:bodyPr>
              <a:lstStyle/>
              <a:p>
                <a:r>
                  <a:rPr lang="en-US" dirty="0">
                    <a:solidFill>
                      <a:schemeClr val="bg1"/>
                    </a:solidFill>
                  </a:rPr>
                  <a:t>RX Frequency</a:t>
                </a:r>
              </a:p>
              <a:p>
                <a:r>
                  <a:rPr lang="en-US" dirty="0">
                    <a:solidFill>
                      <a:schemeClr val="bg1"/>
                    </a:solidFill>
                  </a:rPr>
                  <a:t>RX Tone (None, PL, DPL)</a:t>
                </a:r>
              </a:p>
              <a:p>
                <a:r>
                  <a:rPr lang="en-US" dirty="0">
                    <a:solidFill>
                      <a:schemeClr val="bg1"/>
                    </a:solidFill>
                  </a:rPr>
                  <a:t>TX Frequency</a:t>
                </a:r>
              </a:p>
              <a:p>
                <a:r>
                  <a:rPr lang="en-US" dirty="0" err="1">
                    <a:solidFill>
                      <a:schemeClr val="bg1"/>
                    </a:solidFill>
                  </a:rPr>
                  <a:t>Tx</a:t>
                </a:r>
                <a:r>
                  <a:rPr lang="en-US" dirty="0">
                    <a:solidFill>
                      <a:schemeClr val="bg1"/>
                    </a:solidFill>
                  </a:rPr>
                  <a:t> Tone (None, PL, DPL)</a:t>
                </a:r>
              </a:p>
              <a:p>
                <a:endParaRPr lang="en-US" dirty="0">
                  <a:solidFill>
                    <a:schemeClr val="bg1"/>
                  </a:solidFill>
                </a:endParaRPr>
              </a:p>
            </p:txBody>
          </p:sp>
          <p:cxnSp>
            <p:nvCxnSpPr>
              <p:cNvPr id="4" name="Straight Arrow Connector 3"/>
              <p:cNvCxnSpPr>
                <a:stCxn id="2" idx="2"/>
                <a:endCxn id="14" idx="0"/>
              </p:cNvCxnSpPr>
              <p:nvPr/>
            </p:nvCxnSpPr>
            <p:spPr>
              <a:xfrm flipH="1">
                <a:off x="1855177" y="1359932"/>
                <a:ext cx="2564423" cy="697468"/>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2"/>
                <a:endCxn id="12" idx="0"/>
              </p:cNvCxnSpPr>
              <p:nvPr/>
            </p:nvCxnSpPr>
            <p:spPr>
              <a:xfrm>
                <a:off x="4419600" y="1359932"/>
                <a:ext cx="1752600" cy="697468"/>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3" idx="0"/>
              </p:cNvCxnSpPr>
              <p:nvPr/>
            </p:nvCxnSpPr>
            <p:spPr>
              <a:xfrm>
                <a:off x="6155140" y="2417928"/>
                <a:ext cx="1236260" cy="94822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5" idx="0"/>
              </p:cNvCxnSpPr>
              <p:nvPr/>
            </p:nvCxnSpPr>
            <p:spPr>
              <a:xfrm flipH="1">
                <a:off x="4876800" y="2417928"/>
                <a:ext cx="1295400" cy="934872"/>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2"/>
                <a:endCxn id="17" idx="0"/>
              </p:cNvCxnSpPr>
              <p:nvPr/>
            </p:nvCxnSpPr>
            <p:spPr>
              <a:xfrm>
                <a:off x="7391400" y="3735485"/>
                <a:ext cx="6824" cy="37931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901821" y="3698227"/>
                <a:ext cx="6824" cy="37931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81D703F0-E5E3-4636-A8BD-1052C5413442}"/>
              </a:ext>
            </a:extLst>
          </p:cNvPr>
          <p:cNvGrpSpPr/>
          <p:nvPr/>
        </p:nvGrpSpPr>
        <p:grpSpPr>
          <a:xfrm>
            <a:off x="0" y="0"/>
            <a:ext cx="9144000" cy="830263"/>
            <a:chOff x="0" y="0"/>
            <a:chExt cx="9144000" cy="830263"/>
          </a:xfrm>
        </p:grpSpPr>
        <p:sp>
          <p:nvSpPr>
            <p:cNvPr id="25" name="TextBox 24">
              <a:extLst>
                <a:ext uri="{FF2B5EF4-FFF2-40B4-BE49-F238E27FC236}">
                  <a16:creationId xmlns:a16="http://schemas.microsoft.com/office/drawing/2014/main" id="{678ED3F7-A48F-4F1D-96FB-5DC1ED3795D1}"/>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7" name="TextBox 26">
              <a:extLst>
                <a:ext uri="{FF2B5EF4-FFF2-40B4-BE49-F238E27FC236}">
                  <a16:creationId xmlns:a16="http://schemas.microsoft.com/office/drawing/2014/main" id="{BD323DF3-9855-47B6-B3C4-68390FAB6BEC}"/>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4150612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41988" name="TextBox 6"/>
          <p:cNvSpPr txBox="1">
            <a:spLocks noChangeArrowheads="1"/>
          </p:cNvSpPr>
          <p:nvPr/>
        </p:nvSpPr>
        <p:spPr bwMode="auto">
          <a:xfrm>
            <a:off x="228600" y="4343400"/>
            <a:ext cx="412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solidFill>
                  <a:schemeClr val="bg1"/>
                </a:solidFill>
              </a:rPr>
              <a:t>“FPP” Front Panel Programming</a:t>
            </a:r>
          </a:p>
        </p:txBody>
      </p:sp>
      <p:sp>
        <p:nvSpPr>
          <p:cNvPr id="41989" name="TextBox 7"/>
          <p:cNvSpPr txBox="1">
            <a:spLocks noChangeArrowheads="1"/>
          </p:cNvSpPr>
          <p:nvPr/>
        </p:nvSpPr>
        <p:spPr bwMode="auto">
          <a:xfrm>
            <a:off x="304800" y="4876800"/>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Select module 1 zone “VHFFPP”</a:t>
            </a:r>
          </a:p>
          <a:p>
            <a:pPr>
              <a:buFont typeface="Arial" charset="0"/>
              <a:buChar char="•"/>
            </a:pPr>
            <a:r>
              <a:rPr lang="en-US" altLang="en-US" sz="2400" dirty="0">
                <a:solidFill>
                  <a:schemeClr val="bg1"/>
                </a:solidFill>
              </a:rPr>
              <a:t>Then select channel you wish to modify (1-32)</a:t>
            </a:r>
          </a:p>
          <a:p>
            <a:pPr>
              <a:buFont typeface="Arial" charset="0"/>
              <a:buChar char="•"/>
            </a:pPr>
            <a:r>
              <a:rPr lang="en-US" altLang="en-US" sz="2400" dirty="0">
                <a:solidFill>
                  <a:schemeClr val="bg1"/>
                </a:solidFill>
              </a:rPr>
              <a:t>Press the “FPP” soft key to enter the “FPP” programming mode</a:t>
            </a:r>
          </a:p>
          <a:p>
            <a:pPr>
              <a:buFont typeface="Arial" charset="0"/>
              <a:buChar char="•"/>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bg1"/>
                </a:solidFill>
                <a:latin typeface="+mn-lt"/>
                <a:cs typeface="+mn-cs"/>
              </a:rPr>
              <a:pPr fontAlgn="auto">
                <a:spcBef>
                  <a:spcPts val="0"/>
                </a:spcBef>
                <a:spcAft>
                  <a:spcPts val="0"/>
                </a:spcAft>
                <a:defRPr/>
              </a:pPr>
              <a:t>7/7/2022</a:t>
            </a:fld>
            <a:endParaRPr lang="en-US" sz="1200" dirty="0">
              <a:solidFill>
                <a:schemeClr val="bg1"/>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bg1"/>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0D7C1ED-1C28-42D2-833B-562CEAC62ADA}" type="slidenum">
              <a:rPr lang="en-US" sz="1200">
                <a:solidFill>
                  <a:schemeClr val="bg1"/>
                </a:solidFill>
                <a:latin typeface="+mn-lt"/>
                <a:cs typeface="+mn-cs"/>
              </a:rPr>
              <a:pPr algn="r" fontAlgn="auto">
                <a:spcBef>
                  <a:spcPts val="0"/>
                </a:spcBef>
                <a:spcAft>
                  <a:spcPts val="0"/>
                </a:spcAft>
                <a:defRPr/>
              </a:pPr>
              <a:t>55</a:t>
            </a:fld>
            <a:endParaRPr lang="en-US" sz="1200" dirty="0">
              <a:solidFill>
                <a:schemeClr val="bg1"/>
              </a:solidFill>
              <a:latin typeface="+mn-lt"/>
              <a:cs typeface="+mn-cs"/>
            </a:endParaRPr>
          </a:p>
        </p:txBody>
      </p:sp>
      <p:pic>
        <p:nvPicPr>
          <p:cNvPr id="41995" name="Picture 11"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914400"/>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1996" name="Oval 12"/>
          <p:cNvSpPr>
            <a:spLocks noChangeArrowheads="1"/>
          </p:cNvSpPr>
          <p:nvPr/>
        </p:nvSpPr>
        <p:spPr bwMode="auto">
          <a:xfrm>
            <a:off x="3581400" y="29718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41999" name="Group 15"/>
          <p:cNvGrpSpPr>
            <a:grpSpLocks/>
          </p:cNvGrpSpPr>
          <p:nvPr/>
        </p:nvGrpSpPr>
        <p:grpSpPr bwMode="auto">
          <a:xfrm>
            <a:off x="1828800" y="914400"/>
            <a:ext cx="4419600" cy="3314700"/>
            <a:chOff x="1152" y="576"/>
            <a:chExt cx="2784" cy="2088"/>
          </a:xfrm>
        </p:grpSpPr>
        <p:pic>
          <p:nvPicPr>
            <p:cNvPr id="41997" name="Picture 13"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 y="576"/>
              <a:ext cx="2784" cy="2088"/>
            </a:xfrm>
            <a:prstGeom prst="rect">
              <a:avLst/>
            </a:prstGeom>
            <a:noFill/>
            <a:extLst>
              <a:ext uri="{909E8E84-426E-40DD-AFC4-6F175D3DCCD1}">
                <a14:hiddenFill xmlns:a14="http://schemas.microsoft.com/office/drawing/2010/main">
                  <a:solidFill>
                    <a:srgbClr val="FFFFFF"/>
                  </a:solidFill>
                </a14:hiddenFill>
              </a:ext>
            </a:extLst>
          </p:spPr>
        </p:pic>
        <p:sp>
          <p:nvSpPr>
            <p:cNvPr id="41998" name="Oval 14"/>
            <p:cNvSpPr>
              <a:spLocks noChangeArrowheads="1"/>
            </p:cNvSpPr>
            <p:nvPr/>
          </p:nvSpPr>
          <p:spPr bwMode="auto">
            <a:xfrm>
              <a:off x="2256" y="1872"/>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14" name="Group 13">
            <a:extLst>
              <a:ext uri="{FF2B5EF4-FFF2-40B4-BE49-F238E27FC236}">
                <a16:creationId xmlns:a16="http://schemas.microsoft.com/office/drawing/2014/main" id="{C2170D5D-DB27-4129-857C-806C12E0A9EF}"/>
              </a:ext>
            </a:extLst>
          </p:cNvPr>
          <p:cNvGrpSpPr/>
          <p:nvPr/>
        </p:nvGrpSpPr>
        <p:grpSpPr>
          <a:xfrm>
            <a:off x="0" y="0"/>
            <a:ext cx="9144000" cy="830263"/>
            <a:chOff x="0" y="0"/>
            <a:chExt cx="9144000" cy="830263"/>
          </a:xfrm>
        </p:grpSpPr>
        <p:sp>
          <p:nvSpPr>
            <p:cNvPr id="15" name="TextBox 14">
              <a:extLst>
                <a:ext uri="{FF2B5EF4-FFF2-40B4-BE49-F238E27FC236}">
                  <a16:creationId xmlns:a16="http://schemas.microsoft.com/office/drawing/2014/main" id="{6A76E112-BE9C-4B4A-B441-09B7F88F0E4B}"/>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6" name="TextBox 15">
              <a:extLst>
                <a:ext uri="{FF2B5EF4-FFF2-40B4-BE49-F238E27FC236}">
                  <a16:creationId xmlns:a16="http://schemas.microsoft.com/office/drawing/2014/main" id="{D783205D-9A95-4474-A1E2-5E0D91A02FAF}"/>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415937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sp>
        <p:nvSpPr>
          <p:cNvPr id="9" name="Date Placeholder 8"/>
          <p:cNvSpPr txBox="1">
            <a:spLocks noGrp="1"/>
          </p:cNvSpPr>
          <p:nvPr/>
        </p:nvSpPr>
        <p:spPr>
          <a:xfrm>
            <a:off x="457200" y="6492875"/>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8A96489-295C-4B52-8535-5E12302D12BA}" type="slidenum">
              <a:rPr lang="en-US" sz="1200">
                <a:solidFill>
                  <a:schemeClr val="tx1">
                    <a:tint val="75000"/>
                  </a:schemeClr>
                </a:solidFill>
                <a:latin typeface="+mn-lt"/>
                <a:cs typeface="+mn-cs"/>
              </a:rPr>
              <a:pPr algn="r" fontAlgn="auto">
                <a:spcBef>
                  <a:spcPts val="0"/>
                </a:spcBef>
                <a:spcAft>
                  <a:spcPts val="0"/>
                </a:spcAft>
                <a:defRPr/>
              </a:pPr>
              <a:t>56</a:t>
            </a:fld>
            <a:endParaRPr lang="en-US" sz="1200" dirty="0">
              <a:solidFill>
                <a:schemeClr val="tx1">
                  <a:tint val="75000"/>
                </a:schemeClr>
              </a:solidFill>
              <a:latin typeface="+mn-lt"/>
              <a:cs typeface="+mn-cs"/>
            </a:endParaRPr>
          </a:p>
        </p:txBody>
      </p:sp>
      <p:sp>
        <p:nvSpPr>
          <p:cNvPr id="35849" name="Rectangle 9"/>
          <p:cNvSpPr>
            <a:spLocks noChangeArrowheads="1"/>
          </p:cNvSpPr>
          <p:nvPr/>
        </p:nvSpPr>
        <p:spPr bwMode="auto">
          <a:xfrm>
            <a:off x="421849" y="4336412"/>
            <a:ext cx="8229600"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r>
              <a:rPr lang="en-US" altLang="en-US" sz="2000" dirty="0">
                <a:solidFill>
                  <a:schemeClr val="bg1"/>
                </a:solidFill>
              </a:rPr>
              <a:t>FPP-The box will first appear over “RX Freq”. Input your RX Freq. Then press “OK” to accept and the radio will toggle over to “TX Freq”. Input TX Freq and press “OK” to accept</a:t>
            </a:r>
          </a:p>
          <a:p>
            <a:pPr marL="0" indent="0">
              <a:buNone/>
            </a:pPr>
            <a:r>
              <a:rPr lang="en-US" altLang="en-US" sz="2000" i="1" dirty="0">
                <a:solidFill>
                  <a:schemeClr val="bg1"/>
                </a:solidFill>
                <a:effectLst>
                  <a:outerShdw blurRad="38100" dist="38100" dir="2700000" algn="tl">
                    <a:srgbClr val="000000">
                      <a:alpha val="43137"/>
                    </a:srgbClr>
                  </a:outerShdw>
                </a:effectLst>
              </a:rPr>
              <a:t>NOTE:</a:t>
            </a:r>
          </a:p>
          <a:p>
            <a:pPr marL="0" indent="0">
              <a:buNone/>
            </a:pPr>
            <a:r>
              <a:rPr lang="en-US" altLang="en-US" sz="2000" i="1" dirty="0">
                <a:solidFill>
                  <a:schemeClr val="bg1"/>
                </a:solidFill>
                <a:effectLst>
                  <a:outerShdw blurRad="38100" dist="38100" dir="2700000" algn="tl">
                    <a:srgbClr val="000000">
                      <a:alpha val="43137"/>
                    </a:srgbClr>
                  </a:outerShdw>
                </a:effectLst>
              </a:rPr>
              <a:t>You MUST press the “OK” softkey in order for the data to be stored!!!!!</a:t>
            </a:r>
          </a:p>
          <a:p>
            <a:pPr marL="0" indent="0">
              <a:buNone/>
            </a:pPr>
            <a:endParaRPr lang="en-US" altLang="en-US" sz="2000" dirty="0">
              <a:solidFill>
                <a:schemeClr val="bg1"/>
              </a:solidFill>
            </a:endParaRPr>
          </a:p>
        </p:txBody>
      </p:sp>
      <p:pic>
        <p:nvPicPr>
          <p:cNvPr id="35863" name="Picture 23" descr="IMG_01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4170363" cy="3127375"/>
          </a:xfrm>
          <a:prstGeom prst="rect">
            <a:avLst/>
          </a:prstGeom>
          <a:noFill/>
          <a:extLst>
            <a:ext uri="{909E8E84-426E-40DD-AFC4-6F175D3DCCD1}">
              <a14:hiddenFill xmlns:a14="http://schemas.microsoft.com/office/drawing/2010/main">
                <a:solidFill>
                  <a:srgbClr val="FFFFFF"/>
                </a:solidFill>
              </a14:hiddenFill>
            </a:ext>
          </a:extLst>
        </p:spPr>
      </p:pic>
      <p:pic>
        <p:nvPicPr>
          <p:cNvPr id="35864" name="Picture 24" descr="IMG_01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143000"/>
            <a:ext cx="4149725" cy="3111500"/>
          </a:xfrm>
          <a:prstGeom prst="rect">
            <a:avLst/>
          </a:prstGeom>
          <a:noFill/>
          <a:extLst>
            <a:ext uri="{909E8E84-426E-40DD-AFC4-6F175D3DCCD1}">
              <a14:hiddenFill xmlns:a14="http://schemas.microsoft.com/office/drawing/2010/main">
                <a:solidFill>
                  <a:srgbClr val="FFFFFF"/>
                </a:solidFill>
              </a14:hiddenFill>
            </a:ext>
          </a:extLst>
        </p:spPr>
      </p:pic>
      <p:sp>
        <p:nvSpPr>
          <p:cNvPr id="35865" name="Oval 25"/>
          <p:cNvSpPr>
            <a:spLocks noChangeArrowheads="1"/>
          </p:cNvSpPr>
          <p:nvPr/>
        </p:nvSpPr>
        <p:spPr bwMode="auto">
          <a:xfrm>
            <a:off x="1981200" y="29718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66" name="Oval 26"/>
          <p:cNvSpPr>
            <a:spLocks noChangeArrowheads="1"/>
          </p:cNvSpPr>
          <p:nvPr/>
        </p:nvSpPr>
        <p:spPr bwMode="auto">
          <a:xfrm>
            <a:off x="6553200" y="30480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67" name="Oval 27"/>
          <p:cNvSpPr>
            <a:spLocks noChangeArrowheads="1"/>
          </p:cNvSpPr>
          <p:nvPr/>
        </p:nvSpPr>
        <p:spPr bwMode="auto">
          <a:xfrm>
            <a:off x="1143000" y="1295400"/>
            <a:ext cx="2895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68" name="Oval 28"/>
          <p:cNvSpPr>
            <a:spLocks noChangeArrowheads="1"/>
          </p:cNvSpPr>
          <p:nvPr/>
        </p:nvSpPr>
        <p:spPr bwMode="auto">
          <a:xfrm>
            <a:off x="5791200" y="1371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70" name="Oval 30"/>
          <p:cNvSpPr>
            <a:spLocks noChangeArrowheads="1"/>
          </p:cNvSpPr>
          <p:nvPr/>
        </p:nvSpPr>
        <p:spPr bwMode="auto">
          <a:xfrm>
            <a:off x="1981200" y="29718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71" name="Oval 31"/>
          <p:cNvSpPr>
            <a:spLocks noChangeArrowheads="1"/>
          </p:cNvSpPr>
          <p:nvPr/>
        </p:nvSpPr>
        <p:spPr bwMode="auto">
          <a:xfrm>
            <a:off x="1143000" y="1295400"/>
            <a:ext cx="2895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pic>
        <p:nvPicPr>
          <p:cNvPr id="35872" name="Picture 32" descr="IMG_01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4170363" cy="3127375"/>
          </a:xfrm>
          <a:prstGeom prst="rect">
            <a:avLst/>
          </a:prstGeom>
          <a:noFill/>
          <a:extLst>
            <a:ext uri="{909E8E84-426E-40DD-AFC4-6F175D3DCCD1}">
              <a14:hiddenFill xmlns:a14="http://schemas.microsoft.com/office/drawing/2010/main">
                <a:solidFill>
                  <a:srgbClr val="FFFFFF"/>
                </a:solidFill>
              </a14:hiddenFill>
            </a:ext>
          </a:extLst>
        </p:spPr>
      </p:pic>
      <p:sp>
        <p:nvSpPr>
          <p:cNvPr id="35873" name="Oval 33"/>
          <p:cNvSpPr>
            <a:spLocks noChangeArrowheads="1"/>
          </p:cNvSpPr>
          <p:nvPr/>
        </p:nvSpPr>
        <p:spPr bwMode="auto">
          <a:xfrm>
            <a:off x="1981200" y="29718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74" name="Oval 34"/>
          <p:cNvSpPr>
            <a:spLocks noChangeArrowheads="1"/>
          </p:cNvSpPr>
          <p:nvPr/>
        </p:nvSpPr>
        <p:spPr bwMode="auto">
          <a:xfrm>
            <a:off x="1143000" y="1295400"/>
            <a:ext cx="2895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5880" name="Group 40"/>
          <p:cNvGrpSpPr>
            <a:grpSpLocks/>
          </p:cNvGrpSpPr>
          <p:nvPr/>
        </p:nvGrpSpPr>
        <p:grpSpPr bwMode="auto">
          <a:xfrm>
            <a:off x="152400" y="1066800"/>
            <a:ext cx="4170363" cy="3127375"/>
            <a:chOff x="96" y="672"/>
            <a:chExt cx="2627" cy="1970"/>
          </a:xfrm>
        </p:grpSpPr>
        <p:pic>
          <p:nvPicPr>
            <p:cNvPr id="35877" name="Picture 37" descr="IMG_01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 y="672"/>
              <a:ext cx="2627" cy="1970"/>
            </a:xfrm>
            <a:prstGeom prst="rect">
              <a:avLst/>
            </a:prstGeom>
            <a:noFill/>
            <a:extLst>
              <a:ext uri="{909E8E84-426E-40DD-AFC4-6F175D3DCCD1}">
                <a14:hiddenFill xmlns:a14="http://schemas.microsoft.com/office/drawing/2010/main">
                  <a:solidFill>
                    <a:srgbClr val="FFFFFF"/>
                  </a:solidFill>
                </a14:hiddenFill>
              </a:ext>
            </a:extLst>
          </p:spPr>
        </p:pic>
        <p:sp>
          <p:nvSpPr>
            <p:cNvPr id="35878" name="Oval 38"/>
            <p:cNvSpPr>
              <a:spLocks noChangeArrowheads="1"/>
            </p:cNvSpPr>
            <p:nvPr/>
          </p:nvSpPr>
          <p:spPr bwMode="auto">
            <a:xfrm>
              <a:off x="1248" y="1872"/>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79" name="Oval 39"/>
            <p:cNvSpPr>
              <a:spLocks noChangeArrowheads="1"/>
            </p:cNvSpPr>
            <p:nvPr/>
          </p:nvSpPr>
          <p:spPr bwMode="auto">
            <a:xfrm>
              <a:off x="720" y="816"/>
              <a:ext cx="1824"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35881" name="Oval 41"/>
          <p:cNvSpPr>
            <a:spLocks noChangeArrowheads="1"/>
          </p:cNvSpPr>
          <p:nvPr/>
        </p:nvSpPr>
        <p:spPr bwMode="auto">
          <a:xfrm>
            <a:off x="6553200" y="3048000"/>
            <a:ext cx="5334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82" name="Oval 42"/>
          <p:cNvSpPr>
            <a:spLocks noChangeArrowheads="1"/>
          </p:cNvSpPr>
          <p:nvPr/>
        </p:nvSpPr>
        <p:spPr bwMode="auto">
          <a:xfrm>
            <a:off x="5791200" y="1371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5886" name="Group 46"/>
          <p:cNvGrpSpPr>
            <a:grpSpLocks/>
          </p:cNvGrpSpPr>
          <p:nvPr/>
        </p:nvGrpSpPr>
        <p:grpSpPr bwMode="auto">
          <a:xfrm>
            <a:off x="4724400" y="1143000"/>
            <a:ext cx="4149725" cy="3111500"/>
            <a:chOff x="2976" y="720"/>
            <a:chExt cx="2614" cy="1960"/>
          </a:xfrm>
        </p:grpSpPr>
        <p:pic>
          <p:nvPicPr>
            <p:cNvPr id="35883" name="Picture 43" descr="IMG_01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 y="720"/>
              <a:ext cx="2614" cy="1960"/>
            </a:xfrm>
            <a:prstGeom prst="rect">
              <a:avLst/>
            </a:prstGeom>
            <a:noFill/>
            <a:extLst>
              <a:ext uri="{909E8E84-426E-40DD-AFC4-6F175D3DCCD1}">
                <a14:hiddenFill xmlns:a14="http://schemas.microsoft.com/office/drawing/2010/main">
                  <a:solidFill>
                    <a:srgbClr val="FFFFFF"/>
                  </a:solidFill>
                </a14:hiddenFill>
              </a:ext>
            </a:extLst>
          </p:spPr>
        </p:pic>
        <p:sp>
          <p:nvSpPr>
            <p:cNvPr id="35884" name="Oval 44"/>
            <p:cNvSpPr>
              <a:spLocks noChangeArrowheads="1"/>
            </p:cNvSpPr>
            <p:nvPr/>
          </p:nvSpPr>
          <p:spPr bwMode="auto">
            <a:xfrm>
              <a:off x="4128" y="1920"/>
              <a:ext cx="336" cy="336"/>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5885" name="Oval 45"/>
            <p:cNvSpPr>
              <a:spLocks noChangeArrowheads="1"/>
            </p:cNvSpPr>
            <p:nvPr/>
          </p:nvSpPr>
          <p:spPr bwMode="auto">
            <a:xfrm>
              <a:off x="3648" y="864"/>
              <a:ext cx="1776"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9" name="Group 28">
            <a:extLst>
              <a:ext uri="{FF2B5EF4-FFF2-40B4-BE49-F238E27FC236}">
                <a16:creationId xmlns:a16="http://schemas.microsoft.com/office/drawing/2014/main" id="{2FF47418-B93C-49F5-8540-23B5DA8FE5E9}"/>
              </a:ext>
            </a:extLst>
          </p:cNvPr>
          <p:cNvGrpSpPr/>
          <p:nvPr/>
        </p:nvGrpSpPr>
        <p:grpSpPr>
          <a:xfrm>
            <a:off x="0" y="0"/>
            <a:ext cx="9144000" cy="830263"/>
            <a:chOff x="0" y="0"/>
            <a:chExt cx="9144000" cy="830263"/>
          </a:xfrm>
        </p:grpSpPr>
        <p:sp>
          <p:nvSpPr>
            <p:cNvPr id="30" name="TextBox 29">
              <a:extLst>
                <a:ext uri="{FF2B5EF4-FFF2-40B4-BE49-F238E27FC236}">
                  <a16:creationId xmlns:a16="http://schemas.microsoft.com/office/drawing/2014/main" id="{CED7B088-0AC3-43DC-BCAE-A7546199B8E1}"/>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31" name="TextBox 30">
              <a:extLst>
                <a:ext uri="{FF2B5EF4-FFF2-40B4-BE49-F238E27FC236}">
                  <a16:creationId xmlns:a16="http://schemas.microsoft.com/office/drawing/2014/main" id="{03465BBA-8DB0-4594-A52A-1FE6A24B68A9}"/>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2547065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9D4D9B5-3EBB-4310-A0CF-6B8B236BF1CA}" type="slidenum">
              <a:rPr lang="en-US" sz="1200">
                <a:solidFill>
                  <a:schemeClr val="tx1">
                    <a:tint val="75000"/>
                  </a:schemeClr>
                </a:solidFill>
                <a:latin typeface="+mn-lt"/>
                <a:cs typeface="+mn-cs"/>
              </a:rPr>
              <a:pPr algn="r" fontAlgn="auto">
                <a:spcBef>
                  <a:spcPts val="0"/>
                </a:spcBef>
                <a:spcAft>
                  <a:spcPts val="0"/>
                </a:spcAft>
                <a:defRPr/>
              </a:pPr>
              <a:t>57</a:t>
            </a:fld>
            <a:endParaRPr lang="en-US" sz="1200" dirty="0">
              <a:solidFill>
                <a:schemeClr val="tx1">
                  <a:tint val="75000"/>
                </a:schemeClr>
              </a:solidFill>
              <a:latin typeface="+mn-lt"/>
              <a:cs typeface="+mn-cs"/>
            </a:endParaRPr>
          </a:p>
        </p:txBody>
      </p:sp>
      <p:sp>
        <p:nvSpPr>
          <p:cNvPr id="36879" name="Rectangle 15"/>
          <p:cNvSpPr>
            <a:spLocks noChangeArrowheads="1"/>
          </p:cNvSpPr>
          <p:nvPr/>
        </p:nvSpPr>
        <p:spPr bwMode="auto">
          <a:xfrm>
            <a:off x="304800" y="4343400"/>
            <a:ext cx="8229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r>
              <a:rPr lang="en-US" altLang="en-US" sz="2400" dirty="0">
                <a:solidFill>
                  <a:schemeClr val="bg1"/>
                </a:solidFill>
              </a:rPr>
              <a:t>“RX TPL” (Tone Private Line), If required to add, push corresponding side button  and rotate the knob for the desired PL tone, then press “OK” to accept and it will switch over to “TX TPL”. Again rotate knob for desired PL tone, then press “OK” to accept.</a:t>
            </a:r>
          </a:p>
        </p:txBody>
      </p:sp>
      <p:pic>
        <p:nvPicPr>
          <p:cNvPr id="36880" name="Picture 16" descr="IMG_01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IMG_01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990600"/>
            <a:ext cx="3681413" cy="2760663"/>
          </a:xfrm>
          <a:prstGeom prst="rect">
            <a:avLst/>
          </a:prstGeom>
          <a:noFill/>
          <a:extLst>
            <a:ext uri="{909E8E84-426E-40DD-AFC4-6F175D3DCCD1}">
              <a14:hiddenFill xmlns:a14="http://schemas.microsoft.com/office/drawing/2010/main">
                <a:solidFill>
                  <a:srgbClr val="FFFFFF"/>
                </a:solidFill>
              </a14:hiddenFill>
            </a:ext>
          </a:extLst>
        </p:spPr>
      </p:pic>
      <p:sp>
        <p:nvSpPr>
          <p:cNvPr id="36882" name="Oval 18"/>
          <p:cNvSpPr>
            <a:spLocks noChangeArrowheads="1"/>
          </p:cNvSpPr>
          <p:nvPr/>
        </p:nvSpPr>
        <p:spPr bwMode="auto">
          <a:xfrm>
            <a:off x="2057400" y="2895600"/>
            <a:ext cx="3048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83" name="Oval 19"/>
          <p:cNvSpPr>
            <a:spLocks noChangeArrowheads="1"/>
          </p:cNvSpPr>
          <p:nvPr/>
        </p:nvSpPr>
        <p:spPr bwMode="auto">
          <a:xfrm>
            <a:off x="1066800" y="1447800"/>
            <a:ext cx="27432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pic>
        <p:nvPicPr>
          <p:cNvPr id="36886" name="Picture 22" descr="IMG_01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36887" name="Oval 23"/>
          <p:cNvSpPr>
            <a:spLocks noChangeArrowheads="1"/>
          </p:cNvSpPr>
          <p:nvPr/>
        </p:nvSpPr>
        <p:spPr bwMode="auto">
          <a:xfrm>
            <a:off x="2057400" y="2895600"/>
            <a:ext cx="3048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88" name="Oval 24"/>
          <p:cNvSpPr>
            <a:spLocks noChangeArrowheads="1"/>
          </p:cNvSpPr>
          <p:nvPr/>
        </p:nvSpPr>
        <p:spPr bwMode="auto">
          <a:xfrm>
            <a:off x="1066800" y="1524000"/>
            <a:ext cx="27432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90" name="Oval 26"/>
          <p:cNvSpPr>
            <a:spLocks noChangeArrowheads="1"/>
          </p:cNvSpPr>
          <p:nvPr/>
        </p:nvSpPr>
        <p:spPr bwMode="auto">
          <a:xfrm>
            <a:off x="6705600" y="27432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91" name="Oval 27"/>
          <p:cNvSpPr>
            <a:spLocks noChangeArrowheads="1"/>
          </p:cNvSpPr>
          <p:nvPr/>
        </p:nvSpPr>
        <p:spPr bwMode="auto">
          <a:xfrm>
            <a:off x="5943600" y="1447800"/>
            <a:ext cx="24384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92" name="Oval 28"/>
          <p:cNvSpPr>
            <a:spLocks noChangeArrowheads="1"/>
          </p:cNvSpPr>
          <p:nvPr/>
        </p:nvSpPr>
        <p:spPr bwMode="auto">
          <a:xfrm>
            <a:off x="6705600" y="27432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93" name="Oval 29"/>
          <p:cNvSpPr>
            <a:spLocks noChangeArrowheads="1"/>
          </p:cNvSpPr>
          <p:nvPr/>
        </p:nvSpPr>
        <p:spPr bwMode="auto">
          <a:xfrm>
            <a:off x="5943600" y="1447800"/>
            <a:ext cx="24384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6897" name="Group 33"/>
          <p:cNvGrpSpPr>
            <a:grpSpLocks/>
          </p:cNvGrpSpPr>
          <p:nvPr/>
        </p:nvGrpSpPr>
        <p:grpSpPr bwMode="auto">
          <a:xfrm>
            <a:off x="5029200" y="990600"/>
            <a:ext cx="3681413" cy="2760663"/>
            <a:chOff x="3168" y="624"/>
            <a:chExt cx="2319" cy="1739"/>
          </a:xfrm>
        </p:grpSpPr>
        <p:pic>
          <p:nvPicPr>
            <p:cNvPr id="36894" name="Picture 30" descr="IMG_01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 y="624"/>
              <a:ext cx="2319" cy="1739"/>
            </a:xfrm>
            <a:prstGeom prst="rect">
              <a:avLst/>
            </a:prstGeom>
            <a:noFill/>
            <a:extLst>
              <a:ext uri="{909E8E84-426E-40DD-AFC4-6F175D3DCCD1}">
                <a14:hiddenFill xmlns:a14="http://schemas.microsoft.com/office/drawing/2010/main">
                  <a:solidFill>
                    <a:srgbClr val="FFFFFF"/>
                  </a:solidFill>
                </a14:hiddenFill>
              </a:ext>
            </a:extLst>
          </p:spPr>
        </p:pic>
        <p:sp>
          <p:nvSpPr>
            <p:cNvPr id="36895" name="Oval 31"/>
            <p:cNvSpPr>
              <a:spLocks noChangeArrowheads="1"/>
            </p:cNvSpPr>
            <p:nvPr/>
          </p:nvSpPr>
          <p:spPr bwMode="auto">
            <a:xfrm>
              <a:off x="4224" y="1728"/>
              <a:ext cx="240"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896" name="Oval 32"/>
            <p:cNvSpPr>
              <a:spLocks noChangeArrowheads="1"/>
            </p:cNvSpPr>
            <p:nvPr/>
          </p:nvSpPr>
          <p:spPr bwMode="auto">
            <a:xfrm>
              <a:off x="3744" y="912"/>
              <a:ext cx="1536" cy="192"/>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36902" name="Oval 38"/>
          <p:cNvSpPr>
            <a:spLocks noChangeArrowheads="1"/>
          </p:cNvSpPr>
          <p:nvPr/>
        </p:nvSpPr>
        <p:spPr bwMode="auto">
          <a:xfrm>
            <a:off x="2057400" y="2895600"/>
            <a:ext cx="3048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903" name="Oval 39"/>
          <p:cNvSpPr>
            <a:spLocks noChangeArrowheads="1"/>
          </p:cNvSpPr>
          <p:nvPr/>
        </p:nvSpPr>
        <p:spPr bwMode="auto">
          <a:xfrm>
            <a:off x="1066800" y="1524000"/>
            <a:ext cx="27432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6907" name="Group 43"/>
          <p:cNvGrpSpPr>
            <a:grpSpLocks/>
          </p:cNvGrpSpPr>
          <p:nvPr/>
        </p:nvGrpSpPr>
        <p:grpSpPr bwMode="auto">
          <a:xfrm>
            <a:off x="304800" y="1066800"/>
            <a:ext cx="3733800" cy="2800350"/>
            <a:chOff x="192" y="672"/>
            <a:chExt cx="2352" cy="1764"/>
          </a:xfrm>
        </p:grpSpPr>
        <p:pic>
          <p:nvPicPr>
            <p:cNvPr id="36904" name="Picture 40" descr="IMG_01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 y="672"/>
              <a:ext cx="2352" cy="1764"/>
            </a:xfrm>
            <a:prstGeom prst="rect">
              <a:avLst/>
            </a:prstGeom>
            <a:noFill/>
            <a:extLst>
              <a:ext uri="{909E8E84-426E-40DD-AFC4-6F175D3DCCD1}">
                <a14:hiddenFill xmlns:a14="http://schemas.microsoft.com/office/drawing/2010/main">
                  <a:solidFill>
                    <a:srgbClr val="FFFFFF"/>
                  </a:solidFill>
                </a14:hiddenFill>
              </a:ext>
            </a:extLst>
          </p:spPr>
        </p:pic>
        <p:sp>
          <p:nvSpPr>
            <p:cNvPr id="36905" name="Oval 41"/>
            <p:cNvSpPr>
              <a:spLocks noChangeArrowheads="1"/>
            </p:cNvSpPr>
            <p:nvPr/>
          </p:nvSpPr>
          <p:spPr bwMode="auto">
            <a:xfrm>
              <a:off x="1296" y="1824"/>
              <a:ext cx="192"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6906" name="Oval 42"/>
            <p:cNvSpPr>
              <a:spLocks noChangeArrowheads="1"/>
            </p:cNvSpPr>
            <p:nvPr/>
          </p:nvSpPr>
          <p:spPr bwMode="auto">
            <a:xfrm>
              <a:off x="672" y="960"/>
              <a:ext cx="1728" cy="192"/>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9" name="Group 28">
            <a:extLst>
              <a:ext uri="{FF2B5EF4-FFF2-40B4-BE49-F238E27FC236}">
                <a16:creationId xmlns:a16="http://schemas.microsoft.com/office/drawing/2014/main" id="{FD7B743B-09C5-4DD0-B42F-279E04D53160}"/>
              </a:ext>
            </a:extLst>
          </p:cNvPr>
          <p:cNvGrpSpPr/>
          <p:nvPr/>
        </p:nvGrpSpPr>
        <p:grpSpPr>
          <a:xfrm>
            <a:off x="0" y="0"/>
            <a:ext cx="9144000" cy="830263"/>
            <a:chOff x="0" y="0"/>
            <a:chExt cx="9144000" cy="830263"/>
          </a:xfrm>
        </p:grpSpPr>
        <p:sp>
          <p:nvSpPr>
            <p:cNvPr id="30" name="TextBox 29">
              <a:extLst>
                <a:ext uri="{FF2B5EF4-FFF2-40B4-BE49-F238E27FC236}">
                  <a16:creationId xmlns:a16="http://schemas.microsoft.com/office/drawing/2014/main" id="{58843042-57EA-4EAC-8AC8-29C7B192D861}"/>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31" name="TextBox 30">
              <a:extLst>
                <a:ext uri="{FF2B5EF4-FFF2-40B4-BE49-F238E27FC236}">
                  <a16:creationId xmlns:a16="http://schemas.microsoft.com/office/drawing/2014/main" id="{1735686D-557A-4CC1-92D3-010FA796B5AA}"/>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754342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9" name="Date Placeholder 8"/>
          <p:cNvSpPr txBox="1">
            <a:spLocks noGrp="1"/>
          </p:cNvSpPr>
          <p:nvPr/>
        </p:nvSpPr>
        <p:spPr>
          <a:xfrm>
            <a:off x="457200" y="6492875"/>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3D4359C-E137-4858-9A6E-F08FE4A02CBB}" type="slidenum">
              <a:rPr lang="en-US" sz="1200">
                <a:solidFill>
                  <a:schemeClr val="tx1">
                    <a:tint val="75000"/>
                  </a:schemeClr>
                </a:solidFill>
                <a:latin typeface="+mn-lt"/>
                <a:cs typeface="+mn-cs"/>
              </a:rPr>
              <a:pPr algn="r" fontAlgn="auto">
                <a:spcBef>
                  <a:spcPts val="0"/>
                </a:spcBef>
                <a:spcAft>
                  <a:spcPts val="0"/>
                </a:spcAft>
                <a:defRPr/>
              </a:pPr>
              <a:t>58</a:t>
            </a:fld>
            <a:endParaRPr lang="en-US" sz="1200" dirty="0">
              <a:solidFill>
                <a:schemeClr val="tx1">
                  <a:tint val="75000"/>
                </a:schemeClr>
              </a:solidFill>
              <a:latin typeface="+mn-lt"/>
              <a:cs typeface="+mn-cs"/>
            </a:endParaRPr>
          </a:p>
        </p:txBody>
      </p:sp>
      <p:sp>
        <p:nvSpPr>
          <p:cNvPr id="37898" name="Rectangle 10"/>
          <p:cNvSpPr>
            <a:spLocks noChangeArrowheads="1"/>
          </p:cNvSpPr>
          <p:nvPr/>
        </p:nvSpPr>
        <p:spPr bwMode="auto">
          <a:xfrm>
            <a:off x="304800" y="4495800"/>
            <a:ext cx="8229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r>
              <a:rPr lang="en-US" altLang="en-US" sz="2400" dirty="0">
                <a:solidFill>
                  <a:schemeClr val="bg1"/>
                </a:solidFill>
              </a:rPr>
              <a:t>“RX DPL” (Digital Private Line), If required to add, push corresponding side button  and rotate the knob for the desired PL tone, then press “OK” to accept and it will switch over to “TX DPL”. Again rotate knob for desired PL tone, then press “OK” to accept.</a:t>
            </a:r>
          </a:p>
        </p:txBody>
      </p:sp>
      <p:pic>
        <p:nvPicPr>
          <p:cNvPr id="37901" name="Picture 13" descr="IMG_01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IMG_01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066800"/>
            <a:ext cx="3582988" cy="2687638"/>
          </a:xfrm>
          <a:prstGeom prst="rect">
            <a:avLst/>
          </a:prstGeom>
          <a:noFill/>
          <a:extLst>
            <a:ext uri="{909E8E84-426E-40DD-AFC4-6F175D3DCCD1}">
              <a14:hiddenFill xmlns:a14="http://schemas.microsoft.com/office/drawing/2010/main">
                <a:solidFill>
                  <a:srgbClr val="FFFFFF"/>
                </a:solidFill>
              </a14:hiddenFill>
            </a:ext>
          </a:extLst>
        </p:spPr>
      </p:pic>
      <p:sp>
        <p:nvSpPr>
          <p:cNvPr id="37903" name="Oval 15"/>
          <p:cNvSpPr>
            <a:spLocks noChangeArrowheads="1"/>
          </p:cNvSpPr>
          <p:nvPr/>
        </p:nvSpPr>
        <p:spPr bwMode="auto">
          <a:xfrm>
            <a:off x="1905000" y="27432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04" name="Oval 16"/>
          <p:cNvSpPr>
            <a:spLocks noChangeArrowheads="1"/>
          </p:cNvSpPr>
          <p:nvPr/>
        </p:nvSpPr>
        <p:spPr bwMode="auto">
          <a:xfrm>
            <a:off x="6477000" y="28194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05" name="Oval 17"/>
          <p:cNvSpPr>
            <a:spLocks noChangeArrowheads="1"/>
          </p:cNvSpPr>
          <p:nvPr/>
        </p:nvSpPr>
        <p:spPr bwMode="auto">
          <a:xfrm>
            <a:off x="1219200" y="1600200"/>
            <a:ext cx="2362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06" name="Oval 18"/>
          <p:cNvSpPr>
            <a:spLocks noChangeArrowheads="1"/>
          </p:cNvSpPr>
          <p:nvPr/>
        </p:nvSpPr>
        <p:spPr bwMode="auto">
          <a:xfrm>
            <a:off x="5791200" y="1676400"/>
            <a:ext cx="24384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09" name="Oval 21"/>
          <p:cNvSpPr>
            <a:spLocks noChangeArrowheads="1"/>
          </p:cNvSpPr>
          <p:nvPr/>
        </p:nvSpPr>
        <p:spPr bwMode="auto">
          <a:xfrm>
            <a:off x="6477000" y="28194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10" name="Oval 22"/>
          <p:cNvSpPr>
            <a:spLocks noChangeArrowheads="1"/>
          </p:cNvSpPr>
          <p:nvPr/>
        </p:nvSpPr>
        <p:spPr bwMode="auto">
          <a:xfrm>
            <a:off x="5791200" y="1676400"/>
            <a:ext cx="24384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7914" name="Group 26"/>
          <p:cNvGrpSpPr>
            <a:grpSpLocks/>
          </p:cNvGrpSpPr>
          <p:nvPr/>
        </p:nvGrpSpPr>
        <p:grpSpPr bwMode="auto">
          <a:xfrm>
            <a:off x="4876800" y="1066800"/>
            <a:ext cx="3582988" cy="2687638"/>
            <a:chOff x="3072" y="672"/>
            <a:chExt cx="2257" cy="1693"/>
          </a:xfrm>
        </p:grpSpPr>
        <p:pic>
          <p:nvPicPr>
            <p:cNvPr id="37911" name="Picture 23" descr="IMG_01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672"/>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37912" name="Oval 24"/>
            <p:cNvSpPr>
              <a:spLocks noChangeArrowheads="1"/>
            </p:cNvSpPr>
            <p:nvPr/>
          </p:nvSpPr>
          <p:spPr bwMode="auto">
            <a:xfrm>
              <a:off x="4080" y="1776"/>
              <a:ext cx="240"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13" name="Oval 25"/>
            <p:cNvSpPr>
              <a:spLocks noChangeArrowheads="1"/>
            </p:cNvSpPr>
            <p:nvPr/>
          </p:nvSpPr>
          <p:spPr bwMode="auto">
            <a:xfrm>
              <a:off x="3648" y="1056"/>
              <a:ext cx="1536"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37915" name="Oval 27"/>
          <p:cNvSpPr>
            <a:spLocks noChangeArrowheads="1"/>
          </p:cNvSpPr>
          <p:nvPr/>
        </p:nvSpPr>
        <p:spPr bwMode="auto">
          <a:xfrm>
            <a:off x="1905000" y="27432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16" name="Oval 28"/>
          <p:cNvSpPr>
            <a:spLocks noChangeArrowheads="1"/>
          </p:cNvSpPr>
          <p:nvPr/>
        </p:nvSpPr>
        <p:spPr bwMode="auto">
          <a:xfrm>
            <a:off x="1219200" y="1600200"/>
            <a:ext cx="2362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7920" name="Group 32"/>
          <p:cNvGrpSpPr>
            <a:grpSpLocks/>
          </p:cNvGrpSpPr>
          <p:nvPr/>
        </p:nvGrpSpPr>
        <p:grpSpPr bwMode="auto">
          <a:xfrm>
            <a:off x="228600" y="990600"/>
            <a:ext cx="3733800" cy="2800350"/>
            <a:chOff x="144" y="624"/>
            <a:chExt cx="2352" cy="1764"/>
          </a:xfrm>
        </p:grpSpPr>
        <p:pic>
          <p:nvPicPr>
            <p:cNvPr id="37917" name="Picture 29" descr="IMG_01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624"/>
              <a:ext cx="2352" cy="1764"/>
            </a:xfrm>
            <a:prstGeom prst="rect">
              <a:avLst/>
            </a:prstGeom>
            <a:noFill/>
            <a:extLst>
              <a:ext uri="{909E8E84-426E-40DD-AFC4-6F175D3DCCD1}">
                <a14:hiddenFill xmlns:a14="http://schemas.microsoft.com/office/drawing/2010/main">
                  <a:solidFill>
                    <a:srgbClr val="FFFFFF"/>
                  </a:solidFill>
                </a14:hiddenFill>
              </a:ext>
            </a:extLst>
          </p:spPr>
        </p:pic>
        <p:sp>
          <p:nvSpPr>
            <p:cNvPr id="37918" name="Oval 30"/>
            <p:cNvSpPr>
              <a:spLocks noChangeArrowheads="1"/>
            </p:cNvSpPr>
            <p:nvPr/>
          </p:nvSpPr>
          <p:spPr bwMode="auto">
            <a:xfrm>
              <a:off x="1200" y="1728"/>
              <a:ext cx="240"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7919" name="Oval 31"/>
            <p:cNvSpPr>
              <a:spLocks noChangeArrowheads="1"/>
            </p:cNvSpPr>
            <p:nvPr/>
          </p:nvSpPr>
          <p:spPr bwMode="auto">
            <a:xfrm>
              <a:off x="768" y="1008"/>
              <a:ext cx="1488"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6" name="Group 25">
            <a:extLst>
              <a:ext uri="{FF2B5EF4-FFF2-40B4-BE49-F238E27FC236}">
                <a16:creationId xmlns:a16="http://schemas.microsoft.com/office/drawing/2014/main" id="{26B1B3D8-A6AF-405F-9267-8EE665A7A355}"/>
              </a:ext>
            </a:extLst>
          </p:cNvPr>
          <p:cNvGrpSpPr/>
          <p:nvPr/>
        </p:nvGrpSpPr>
        <p:grpSpPr>
          <a:xfrm>
            <a:off x="0" y="0"/>
            <a:ext cx="9144000" cy="830263"/>
            <a:chOff x="0" y="0"/>
            <a:chExt cx="9144000" cy="830263"/>
          </a:xfrm>
        </p:grpSpPr>
        <p:sp>
          <p:nvSpPr>
            <p:cNvPr id="27" name="TextBox 26">
              <a:extLst>
                <a:ext uri="{FF2B5EF4-FFF2-40B4-BE49-F238E27FC236}">
                  <a16:creationId xmlns:a16="http://schemas.microsoft.com/office/drawing/2014/main" id="{B992EE19-35BD-42E6-A4AF-97727F452F4D}"/>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8" name="TextBox 27">
              <a:extLst>
                <a:ext uri="{FF2B5EF4-FFF2-40B4-BE49-F238E27FC236}">
                  <a16:creationId xmlns:a16="http://schemas.microsoft.com/office/drawing/2014/main" id="{7DC62CEB-750E-4730-A7BB-0F00E2BB6647}"/>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545912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77FD783-5639-4AC8-A494-81D21FA7DC39}" type="slidenum">
              <a:rPr lang="en-US" sz="1200">
                <a:solidFill>
                  <a:schemeClr val="tx1">
                    <a:tint val="75000"/>
                  </a:schemeClr>
                </a:solidFill>
                <a:latin typeface="+mn-lt"/>
                <a:cs typeface="+mn-cs"/>
              </a:rPr>
              <a:pPr algn="r" fontAlgn="auto">
                <a:spcBef>
                  <a:spcPts val="0"/>
                </a:spcBef>
                <a:spcAft>
                  <a:spcPts val="0"/>
                </a:spcAft>
                <a:defRPr/>
              </a:pPr>
              <a:t>59</a:t>
            </a:fld>
            <a:endParaRPr lang="en-US" sz="1200" dirty="0">
              <a:solidFill>
                <a:schemeClr val="tx1">
                  <a:tint val="75000"/>
                </a:schemeClr>
              </a:solidFill>
              <a:latin typeface="+mn-lt"/>
              <a:cs typeface="+mn-cs"/>
            </a:endParaRPr>
          </a:p>
        </p:txBody>
      </p:sp>
      <p:sp>
        <p:nvSpPr>
          <p:cNvPr id="38922" name="Rectangle 10"/>
          <p:cNvSpPr>
            <a:spLocks noChangeArrowheads="1"/>
          </p:cNvSpPr>
          <p:nvPr/>
        </p:nvSpPr>
        <p:spPr bwMode="auto">
          <a:xfrm>
            <a:off x="228600" y="4800600"/>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90000"/>
              </a:lnSpc>
            </a:pPr>
            <a:r>
              <a:rPr lang="en-US" altLang="en-US" sz="2400" dirty="0">
                <a:solidFill>
                  <a:schemeClr val="bg1"/>
                </a:solidFill>
              </a:rPr>
              <a:t>If a NAC (Network Access Code) is desired, Push the corresponding button for RX NAC, then rotate the knob for the 3 digit hexadecimal number. Then click “OK” to accept. Repeat for TX NAC</a:t>
            </a:r>
          </a:p>
        </p:txBody>
      </p:sp>
      <p:pic>
        <p:nvPicPr>
          <p:cNvPr id="38925" name="Picture 13" descr="IMG_01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3582988" cy="2687638"/>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IMG_01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19200"/>
            <a:ext cx="3582988" cy="2687638"/>
          </a:xfrm>
          <a:prstGeom prst="rect">
            <a:avLst/>
          </a:prstGeom>
          <a:noFill/>
          <a:extLst>
            <a:ext uri="{909E8E84-426E-40DD-AFC4-6F175D3DCCD1}">
              <a14:hiddenFill xmlns:a14="http://schemas.microsoft.com/office/drawing/2010/main">
                <a:solidFill>
                  <a:srgbClr val="FFFFFF"/>
                </a:solidFill>
              </a14:hiddenFill>
            </a:ext>
          </a:extLst>
        </p:spPr>
      </p:pic>
      <p:sp>
        <p:nvSpPr>
          <p:cNvPr id="38927" name="Oval 15"/>
          <p:cNvSpPr>
            <a:spLocks noChangeArrowheads="1"/>
          </p:cNvSpPr>
          <p:nvPr/>
        </p:nvSpPr>
        <p:spPr bwMode="auto">
          <a:xfrm>
            <a:off x="1905000" y="28956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28" name="Oval 16"/>
          <p:cNvSpPr>
            <a:spLocks noChangeArrowheads="1"/>
          </p:cNvSpPr>
          <p:nvPr/>
        </p:nvSpPr>
        <p:spPr bwMode="auto">
          <a:xfrm>
            <a:off x="6477000" y="28956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29" name="Oval 17"/>
          <p:cNvSpPr>
            <a:spLocks noChangeArrowheads="1"/>
          </p:cNvSpPr>
          <p:nvPr/>
        </p:nvSpPr>
        <p:spPr bwMode="auto">
          <a:xfrm>
            <a:off x="1219200" y="1905000"/>
            <a:ext cx="24384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30" name="Oval 18"/>
          <p:cNvSpPr>
            <a:spLocks noChangeArrowheads="1"/>
          </p:cNvSpPr>
          <p:nvPr/>
        </p:nvSpPr>
        <p:spPr bwMode="auto">
          <a:xfrm>
            <a:off x="5791200" y="1905000"/>
            <a:ext cx="2362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31" name="Oval 19"/>
          <p:cNvSpPr>
            <a:spLocks noChangeArrowheads="1"/>
          </p:cNvSpPr>
          <p:nvPr/>
        </p:nvSpPr>
        <p:spPr bwMode="auto">
          <a:xfrm>
            <a:off x="6477000" y="28956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32" name="Oval 20"/>
          <p:cNvSpPr>
            <a:spLocks noChangeArrowheads="1"/>
          </p:cNvSpPr>
          <p:nvPr/>
        </p:nvSpPr>
        <p:spPr bwMode="auto">
          <a:xfrm>
            <a:off x="5791200" y="1905000"/>
            <a:ext cx="2362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8936" name="Group 24"/>
          <p:cNvGrpSpPr>
            <a:grpSpLocks/>
          </p:cNvGrpSpPr>
          <p:nvPr/>
        </p:nvGrpSpPr>
        <p:grpSpPr bwMode="auto">
          <a:xfrm>
            <a:off x="4876800" y="1219200"/>
            <a:ext cx="3582988" cy="2687638"/>
            <a:chOff x="3072" y="768"/>
            <a:chExt cx="2257" cy="1693"/>
          </a:xfrm>
        </p:grpSpPr>
        <p:pic>
          <p:nvPicPr>
            <p:cNvPr id="38933" name="Picture 21" descr="IMG_01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768"/>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38934" name="Oval 22"/>
            <p:cNvSpPr>
              <a:spLocks noChangeArrowheads="1"/>
            </p:cNvSpPr>
            <p:nvPr/>
          </p:nvSpPr>
          <p:spPr bwMode="auto">
            <a:xfrm>
              <a:off x="4080" y="1824"/>
              <a:ext cx="240"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35" name="Oval 23"/>
            <p:cNvSpPr>
              <a:spLocks noChangeArrowheads="1"/>
            </p:cNvSpPr>
            <p:nvPr/>
          </p:nvSpPr>
          <p:spPr bwMode="auto">
            <a:xfrm>
              <a:off x="3648" y="1200"/>
              <a:ext cx="1488"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sp>
        <p:nvSpPr>
          <p:cNvPr id="38939" name="Oval 27"/>
          <p:cNvSpPr>
            <a:spLocks noChangeArrowheads="1"/>
          </p:cNvSpPr>
          <p:nvPr/>
        </p:nvSpPr>
        <p:spPr bwMode="auto">
          <a:xfrm>
            <a:off x="1905000" y="2895600"/>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40" name="Oval 28"/>
          <p:cNvSpPr>
            <a:spLocks noChangeArrowheads="1"/>
          </p:cNvSpPr>
          <p:nvPr/>
        </p:nvSpPr>
        <p:spPr bwMode="auto">
          <a:xfrm>
            <a:off x="1219200" y="1905000"/>
            <a:ext cx="24384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nvGrpSpPr>
          <p:cNvPr id="38944" name="Group 32"/>
          <p:cNvGrpSpPr>
            <a:grpSpLocks/>
          </p:cNvGrpSpPr>
          <p:nvPr/>
        </p:nvGrpSpPr>
        <p:grpSpPr bwMode="auto">
          <a:xfrm>
            <a:off x="381000" y="1219200"/>
            <a:ext cx="3582988" cy="2687638"/>
            <a:chOff x="240" y="768"/>
            <a:chExt cx="2257" cy="1693"/>
          </a:xfrm>
        </p:grpSpPr>
        <p:pic>
          <p:nvPicPr>
            <p:cNvPr id="38941" name="Picture 29" descr="IMG_01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768"/>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38942" name="Oval 30"/>
            <p:cNvSpPr>
              <a:spLocks noChangeArrowheads="1"/>
            </p:cNvSpPr>
            <p:nvPr/>
          </p:nvSpPr>
          <p:spPr bwMode="auto">
            <a:xfrm>
              <a:off x="1200" y="1824"/>
              <a:ext cx="240"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38943" name="Oval 31"/>
            <p:cNvSpPr>
              <a:spLocks noChangeArrowheads="1"/>
            </p:cNvSpPr>
            <p:nvPr/>
          </p:nvSpPr>
          <p:spPr bwMode="auto">
            <a:xfrm>
              <a:off x="768" y="1200"/>
              <a:ext cx="1536" cy="24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grpSp>
      <p:grpSp>
        <p:nvGrpSpPr>
          <p:cNvPr id="26" name="Group 25">
            <a:extLst>
              <a:ext uri="{FF2B5EF4-FFF2-40B4-BE49-F238E27FC236}">
                <a16:creationId xmlns:a16="http://schemas.microsoft.com/office/drawing/2014/main" id="{E7025B39-2002-466C-889B-7F78BC409C24}"/>
              </a:ext>
            </a:extLst>
          </p:cNvPr>
          <p:cNvGrpSpPr/>
          <p:nvPr/>
        </p:nvGrpSpPr>
        <p:grpSpPr>
          <a:xfrm>
            <a:off x="0" y="0"/>
            <a:ext cx="9144000" cy="830263"/>
            <a:chOff x="0" y="0"/>
            <a:chExt cx="9144000" cy="830263"/>
          </a:xfrm>
        </p:grpSpPr>
        <p:sp>
          <p:nvSpPr>
            <p:cNvPr id="27" name="TextBox 26">
              <a:extLst>
                <a:ext uri="{FF2B5EF4-FFF2-40B4-BE49-F238E27FC236}">
                  <a16:creationId xmlns:a16="http://schemas.microsoft.com/office/drawing/2014/main" id="{2D0F204D-79AE-440C-9CB5-4AB0EF86F820}"/>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8" name="TextBox 27">
              <a:extLst>
                <a:ext uri="{FF2B5EF4-FFF2-40B4-BE49-F238E27FC236}">
                  <a16:creationId xmlns:a16="http://schemas.microsoft.com/office/drawing/2014/main" id="{3C8F6976-D773-4728-B4DA-178E41DE4765}"/>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223830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9CD28-9581-4120-AC76-C5DC0C07A68F}"/>
              </a:ext>
            </a:extLst>
          </p:cNvPr>
          <p:cNvSpPr txBox="1"/>
          <p:nvPr/>
        </p:nvSpPr>
        <p:spPr>
          <a:xfrm>
            <a:off x="0" y="6027003"/>
            <a:ext cx="9144000" cy="830997"/>
          </a:xfrm>
          <a:prstGeom prst="rect">
            <a:avLst/>
          </a:prstGeom>
          <a:solidFill>
            <a:schemeClr val="accent1">
              <a:lumMod val="50000"/>
            </a:schemeClr>
          </a:solidFill>
        </p:spPr>
        <p:txBody>
          <a:bodyPr wrap="square" rtlCol="0">
            <a:spAutoFit/>
          </a:bodyPr>
          <a:lstStyle/>
          <a:p>
            <a:pPr defTabSz="685800"/>
            <a:r>
              <a:rPr lang="en-US" sz="2100" dirty="0">
                <a:solidFill>
                  <a:prstClr val="white">
                    <a:lumMod val="85000"/>
                  </a:prstClr>
                </a:solidFill>
                <a:latin typeface="Calibri" panose="020F0502020204030204"/>
              </a:rPr>
              <a:t>RADIO 101              P25 Explained</a:t>
            </a:r>
          </a:p>
          <a:p>
            <a:pPr defTabSz="685800"/>
            <a:endParaRPr lang="en-US" sz="27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209EF41-B29A-48AB-B7DB-041DE87CB4E4}"/>
              </a:ext>
            </a:extLst>
          </p:cNvPr>
          <p:cNvPicPr>
            <a:picLocks noChangeAspect="1"/>
          </p:cNvPicPr>
          <p:nvPr/>
        </p:nvPicPr>
        <p:blipFill>
          <a:blip r:embed="rId2"/>
          <a:stretch>
            <a:fillRect/>
          </a:stretch>
        </p:blipFill>
        <p:spPr>
          <a:xfrm>
            <a:off x="7680833" y="6044113"/>
            <a:ext cx="1463167" cy="813887"/>
          </a:xfrm>
          <a:prstGeom prst="rect">
            <a:avLst/>
          </a:prstGeom>
        </p:spPr>
      </p:pic>
      <p:sp>
        <p:nvSpPr>
          <p:cNvPr id="2" name="TextBox 1">
            <a:extLst>
              <a:ext uri="{FF2B5EF4-FFF2-40B4-BE49-F238E27FC236}">
                <a16:creationId xmlns:a16="http://schemas.microsoft.com/office/drawing/2014/main" id="{F7256DA8-B223-493F-AF38-089F9204E666}"/>
              </a:ext>
            </a:extLst>
          </p:cNvPr>
          <p:cNvSpPr txBox="1"/>
          <p:nvPr/>
        </p:nvSpPr>
        <p:spPr>
          <a:xfrm>
            <a:off x="3037114" y="2196192"/>
            <a:ext cx="3657600" cy="2008242"/>
          </a:xfrm>
          <a:prstGeom prst="rect">
            <a:avLst/>
          </a:prstGeom>
          <a:noFill/>
        </p:spPr>
        <p:txBody>
          <a:bodyPr wrap="square" rtlCol="0">
            <a:spAutoFit/>
          </a:bodyPr>
          <a:lstStyle/>
          <a:p>
            <a:pPr defTabSz="685800"/>
            <a:r>
              <a:rPr lang="en-US" sz="12450" dirty="0">
                <a:solidFill>
                  <a:srgbClr val="FF0000"/>
                </a:solidFill>
                <a:latin typeface="Calibri" panose="020F0502020204030204"/>
              </a:rPr>
              <a:t>P</a:t>
            </a:r>
            <a:r>
              <a:rPr lang="en-US" sz="12450" dirty="0">
                <a:solidFill>
                  <a:prstClr val="black"/>
                </a:solidFill>
                <a:latin typeface="Calibri" panose="020F0502020204030204"/>
              </a:rPr>
              <a:t>25</a:t>
            </a:r>
          </a:p>
        </p:txBody>
      </p:sp>
    </p:spTree>
    <p:extLst>
      <p:ext uri="{BB962C8B-B14F-4D97-AF65-F5344CB8AC3E}">
        <p14:creationId xmlns:p14="http://schemas.microsoft.com/office/powerpoint/2010/main" val="786050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492875"/>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D8DF5EB-C3A5-4A2D-A798-29E1D84F2AAA}" type="slidenum">
              <a:rPr lang="en-US" sz="1200">
                <a:solidFill>
                  <a:schemeClr val="tx1">
                    <a:tint val="75000"/>
                  </a:schemeClr>
                </a:solidFill>
                <a:latin typeface="+mn-lt"/>
                <a:cs typeface="+mn-cs"/>
              </a:rPr>
              <a:pPr algn="r" fontAlgn="auto">
                <a:spcBef>
                  <a:spcPts val="0"/>
                </a:spcBef>
                <a:spcAft>
                  <a:spcPts val="0"/>
                </a:spcAft>
                <a:defRPr/>
              </a:pPr>
              <a:t>60</a:t>
            </a:fld>
            <a:endParaRPr lang="en-US" sz="1200" dirty="0">
              <a:solidFill>
                <a:schemeClr val="tx1">
                  <a:tint val="75000"/>
                </a:schemeClr>
              </a:solidFill>
              <a:latin typeface="+mn-lt"/>
              <a:cs typeface="+mn-cs"/>
            </a:endParaRPr>
          </a:p>
        </p:txBody>
      </p:sp>
      <p:sp>
        <p:nvSpPr>
          <p:cNvPr id="39946" name="Rectangle 10"/>
          <p:cNvSpPr>
            <a:spLocks noChangeArrowheads="1"/>
          </p:cNvSpPr>
          <p:nvPr/>
        </p:nvSpPr>
        <p:spPr bwMode="auto">
          <a:xfrm>
            <a:off x="228600" y="4495800"/>
            <a:ext cx="8229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r>
              <a:rPr lang="en-US" altLang="en-US" sz="2400" dirty="0">
                <a:solidFill>
                  <a:schemeClr val="bg1"/>
                </a:solidFill>
              </a:rPr>
              <a:t>RX Mode, Press the corresponding button next to “RX Mode”, Rotate the knob to select between Analog, Mixed, or Digital, press “OK” to accept and switch to “TX Mode”, again rotate knob to accept Analog or Digital, Press “OK” to accept</a:t>
            </a:r>
          </a:p>
        </p:txBody>
      </p:sp>
      <p:pic>
        <p:nvPicPr>
          <p:cNvPr id="39949" name="Picture 13" descr="IMG_01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95400"/>
            <a:ext cx="3582988" cy="2687638"/>
          </a:xfrm>
          <a:prstGeom prst="rect">
            <a:avLst/>
          </a:prstGeom>
          <a:noFill/>
          <a:extLst>
            <a:ext uri="{909E8E84-426E-40DD-AFC4-6F175D3DCCD1}">
              <a14:hiddenFill xmlns:a14="http://schemas.microsoft.com/office/drawing/2010/main">
                <a:solidFill>
                  <a:srgbClr val="FFFFFF"/>
                </a:solidFill>
              </a14:hiddenFill>
            </a:ext>
          </a:extLst>
        </p:spPr>
      </p:pic>
      <p:pic>
        <p:nvPicPr>
          <p:cNvPr id="39950" name="Picture 14" descr="IMG_0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95400"/>
            <a:ext cx="3582988" cy="2687638"/>
          </a:xfrm>
          <a:prstGeom prst="rect">
            <a:avLst/>
          </a:prstGeom>
          <a:noFill/>
          <a:extLst>
            <a:ext uri="{909E8E84-426E-40DD-AFC4-6F175D3DCCD1}">
              <a14:hiddenFill xmlns:a14="http://schemas.microsoft.com/office/drawing/2010/main">
                <a:solidFill>
                  <a:srgbClr val="FFFFFF"/>
                </a:solidFill>
              </a14:hiddenFill>
            </a:ext>
          </a:extLst>
        </p:spPr>
      </p:pic>
      <p:sp>
        <p:nvSpPr>
          <p:cNvPr id="39951" name="Oval 15"/>
          <p:cNvSpPr>
            <a:spLocks noChangeArrowheads="1"/>
          </p:cNvSpPr>
          <p:nvPr/>
        </p:nvSpPr>
        <p:spPr bwMode="auto">
          <a:xfrm>
            <a:off x="1981200" y="29718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Oval 16"/>
          <p:cNvSpPr>
            <a:spLocks noChangeArrowheads="1"/>
          </p:cNvSpPr>
          <p:nvPr/>
        </p:nvSpPr>
        <p:spPr bwMode="auto">
          <a:xfrm>
            <a:off x="6553200" y="30480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Oval 17"/>
          <p:cNvSpPr>
            <a:spLocks noChangeArrowheads="1"/>
          </p:cNvSpPr>
          <p:nvPr/>
        </p:nvSpPr>
        <p:spPr bwMode="auto">
          <a:xfrm>
            <a:off x="1295400" y="2286000"/>
            <a:ext cx="22860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4" name="Oval 18"/>
          <p:cNvSpPr>
            <a:spLocks noChangeArrowheads="1"/>
          </p:cNvSpPr>
          <p:nvPr/>
        </p:nvSpPr>
        <p:spPr bwMode="auto">
          <a:xfrm>
            <a:off x="5867400" y="2362200"/>
            <a:ext cx="2209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5" name="Oval 19"/>
          <p:cNvSpPr>
            <a:spLocks noChangeArrowheads="1"/>
          </p:cNvSpPr>
          <p:nvPr/>
        </p:nvSpPr>
        <p:spPr bwMode="auto">
          <a:xfrm>
            <a:off x="6553200" y="30480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Oval 20"/>
          <p:cNvSpPr>
            <a:spLocks noChangeArrowheads="1"/>
          </p:cNvSpPr>
          <p:nvPr/>
        </p:nvSpPr>
        <p:spPr bwMode="auto">
          <a:xfrm>
            <a:off x="5867400" y="2362200"/>
            <a:ext cx="2209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60" name="Group 24"/>
          <p:cNvGrpSpPr>
            <a:grpSpLocks/>
          </p:cNvGrpSpPr>
          <p:nvPr/>
        </p:nvGrpSpPr>
        <p:grpSpPr bwMode="auto">
          <a:xfrm>
            <a:off x="4876800" y="1295400"/>
            <a:ext cx="3582988" cy="2687638"/>
            <a:chOff x="3072" y="816"/>
            <a:chExt cx="2257" cy="1693"/>
          </a:xfrm>
        </p:grpSpPr>
        <p:pic>
          <p:nvPicPr>
            <p:cNvPr id="39957" name="Picture 21" descr="IMG_0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816"/>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39958" name="Oval 22"/>
            <p:cNvSpPr>
              <a:spLocks noChangeArrowheads="1"/>
            </p:cNvSpPr>
            <p:nvPr/>
          </p:nvSpPr>
          <p:spPr bwMode="auto">
            <a:xfrm>
              <a:off x="4128" y="1920"/>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Oval 23"/>
            <p:cNvSpPr>
              <a:spLocks noChangeArrowheads="1"/>
            </p:cNvSpPr>
            <p:nvPr/>
          </p:nvSpPr>
          <p:spPr bwMode="auto">
            <a:xfrm>
              <a:off x="3696" y="1488"/>
              <a:ext cx="13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61" name="Oval 25"/>
          <p:cNvSpPr>
            <a:spLocks noChangeArrowheads="1"/>
          </p:cNvSpPr>
          <p:nvPr/>
        </p:nvSpPr>
        <p:spPr bwMode="auto">
          <a:xfrm>
            <a:off x="1981200" y="29718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2" name="Oval 26"/>
          <p:cNvSpPr>
            <a:spLocks noChangeArrowheads="1"/>
          </p:cNvSpPr>
          <p:nvPr/>
        </p:nvSpPr>
        <p:spPr bwMode="auto">
          <a:xfrm>
            <a:off x="1295400" y="2286000"/>
            <a:ext cx="22860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66" name="Group 30"/>
          <p:cNvGrpSpPr>
            <a:grpSpLocks/>
          </p:cNvGrpSpPr>
          <p:nvPr/>
        </p:nvGrpSpPr>
        <p:grpSpPr bwMode="auto">
          <a:xfrm>
            <a:off x="381000" y="1295400"/>
            <a:ext cx="3582988" cy="2687638"/>
            <a:chOff x="240" y="816"/>
            <a:chExt cx="2257" cy="1693"/>
          </a:xfrm>
        </p:grpSpPr>
        <p:pic>
          <p:nvPicPr>
            <p:cNvPr id="39963" name="Picture 27" descr="IMG_01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816"/>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39964" name="Oval 28"/>
            <p:cNvSpPr>
              <a:spLocks noChangeArrowheads="1"/>
            </p:cNvSpPr>
            <p:nvPr/>
          </p:nvSpPr>
          <p:spPr bwMode="auto">
            <a:xfrm>
              <a:off x="1248" y="1872"/>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5" name="Oval 29"/>
            <p:cNvSpPr>
              <a:spLocks noChangeArrowheads="1"/>
            </p:cNvSpPr>
            <p:nvPr/>
          </p:nvSpPr>
          <p:spPr bwMode="auto">
            <a:xfrm>
              <a:off x="816" y="1440"/>
              <a:ext cx="1440"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 name="Group 25">
            <a:extLst>
              <a:ext uri="{FF2B5EF4-FFF2-40B4-BE49-F238E27FC236}">
                <a16:creationId xmlns:a16="http://schemas.microsoft.com/office/drawing/2014/main" id="{B8133958-B8B8-49AB-B5F3-5C106569A5D4}"/>
              </a:ext>
            </a:extLst>
          </p:cNvPr>
          <p:cNvGrpSpPr/>
          <p:nvPr/>
        </p:nvGrpSpPr>
        <p:grpSpPr>
          <a:xfrm>
            <a:off x="0" y="0"/>
            <a:ext cx="9144000" cy="830263"/>
            <a:chOff x="0" y="0"/>
            <a:chExt cx="9144000" cy="830263"/>
          </a:xfrm>
        </p:grpSpPr>
        <p:sp>
          <p:nvSpPr>
            <p:cNvPr id="27" name="TextBox 26">
              <a:extLst>
                <a:ext uri="{FF2B5EF4-FFF2-40B4-BE49-F238E27FC236}">
                  <a16:creationId xmlns:a16="http://schemas.microsoft.com/office/drawing/2014/main" id="{6D9EF15C-3ECD-489E-A81A-448212E156DD}"/>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8" name="TextBox 27">
              <a:extLst>
                <a:ext uri="{FF2B5EF4-FFF2-40B4-BE49-F238E27FC236}">
                  <a16:creationId xmlns:a16="http://schemas.microsoft.com/office/drawing/2014/main" id="{E0CCE025-765F-4706-B7F1-C288F27C98C8}"/>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47472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D9D9D9"/>
                </a:solidFill>
              </a:rPr>
              <a:t> </a:t>
            </a:r>
            <a:r>
              <a:rPr lang="en-US" altLang="en-US" sz="2800" b="1">
                <a:solidFill>
                  <a:srgbClr val="D9D9D9"/>
                </a:solidFill>
              </a:rPr>
              <a:t>TDFM 9000 OPERATION</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F23C3F3-3D8D-4E62-AAC9-14B1F957BE23}" type="slidenum">
              <a:rPr lang="en-US" sz="1200">
                <a:solidFill>
                  <a:schemeClr val="tx1">
                    <a:tint val="75000"/>
                  </a:schemeClr>
                </a:solidFill>
                <a:latin typeface="+mn-lt"/>
                <a:cs typeface="+mn-cs"/>
              </a:rPr>
              <a:pPr algn="r" fontAlgn="auto">
                <a:spcBef>
                  <a:spcPts val="0"/>
                </a:spcBef>
                <a:spcAft>
                  <a:spcPts val="0"/>
                </a:spcAft>
                <a:defRPr/>
              </a:pPr>
              <a:t>61</a:t>
            </a:fld>
            <a:endParaRPr lang="en-US" sz="1200" dirty="0">
              <a:solidFill>
                <a:schemeClr val="tx1">
                  <a:tint val="75000"/>
                </a:schemeClr>
              </a:solidFill>
              <a:latin typeface="+mn-lt"/>
              <a:cs typeface="+mn-cs"/>
            </a:endParaRPr>
          </a:p>
        </p:txBody>
      </p:sp>
      <p:sp>
        <p:nvSpPr>
          <p:cNvPr id="40970" name="Rectangle 10"/>
          <p:cNvSpPr>
            <a:spLocks noChangeArrowheads="1"/>
          </p:cNvSpPr>
          <p:nvPr/>
        </p:nvSpPr>
        <p:spPr bwMode="auto">
          <a:xfrm>
            <a:off x="381000" y="3733800"/>
            <a:ext cx="8305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r>
              <a:rPr lang="en-US" altLang="en-US" sz="2400" dirty="0">
                <a:solidFill>
                  <a:schemeClr val="bg1"/>
                </a:solidFill>
              </a:rPr>
              <a:t>If wanting to change the Zone name, Rotate the knob to change A,B…1,2…, Then press the next key to advance to the next position. Once complete, hit the “OK” soft key- </a:t>
            </a:r>
            <a:r>
              <a:rPr lang="en-US" altLang="en-US" sz="2400" dirty="0">
                <a:solidFill>
                  <a:srgbClr val="FF0000"/>
                </a:solidFill>
              </a:rPr>
              <a:t>Advise not changing Zone Name</a:t>
            </a:r>
          </a:p>
          <a:p>
            <a:r>
              <a:rPr lang="en-US" altLang="en-US" sz="2400" dirty="0">
                <a:solidFill>
                  <a:schemeClr val="bg1"/>
                </a:solidFill>
              </a:rPr>
              <a:t>Push the Button next to “Zone Name” to proceed to “Chan Name”. Repeat the previous steps to change the “Chan Name”. Once complete, Hit the “OK” soft key</a:t>
            </a:r>
          </a:p>
        </p:txBody>
      </p:sp>
      <p:pic>
        <p:nvPicPr>
          <p:cNvPr id="40976" name="Picture 16" descr="IMG_0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0"/>
            <a:ext cx="3582988" cy="2687638"/>
          </a:xfrm>
          <a:prstGeom prst="rect">
            <a:avLst/>
          </a:prstGeom>
          <a:noFill/>
          <a:extLst>
            <a:ext uri="{909E8E84-426E-40DD-AFC4-6F175D3DCCD1}">
              <a14:hiddenFill xmlns:a14="http://schemas.microsoft.com/office/drawing/2010/main">
                <a:solidFill>
                  <a:srgbClr val="FFFFFF"/>
                </a:solidFill>
              </a14:hiddenFill>
            </a:ext>
          </a:extLst>
        </p:spPr>
      </p:pic>
      <p:pic>
        <p:nvPicPr>
          <p:cNvPr id="40977" name="Picture 17" descr="IMG_0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914400"/>
            <a:ext cx="3582988" cy="2687638"/>
          </a:xfrm>
          <a:prstGeom prst="rect">
            <a:avLst/>
          </a:prstGeom>
          <a:noFill/>
          <a:extLst>
            <a:ext uri="{909E8E84-426E-40DD-AFC4-6F175D3DCCD1}">
              <a14:hiddenFill xmlns:a14="http://schemas.microsoft.com/office/drawing/2010/main">
                <a:solidFill>
                  <a:srgbClr val="FFFFFF"/>
                </a:solidFill>
              </a14:hiddenFill>
            </a:ext>
          </a:extLst>
        </p:spPr>
      </p:pic>
      <p:sp>
        <p:nvSpPr>
          <p:cNvPr id="40978" name="Oval 18"/>
          <p:cNvSpPr>
            <a:spLocks noChangeArrowheads="1"/>
          </p:cNvSpPr>
          <p:nvPr/>
        </p:nvSpPr>
        <p:spPr bwMode="auto">
          <a:xfrm>
            <a:off x="1066800" y="2057400"/>
            <a:ext cx="24384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Oval 19"/>
          <p:cNvSpPr>
            <a:spLocks noChangeArrowheads="1"/>
          </p:cNvSpPr>
          <p:nvPr/>
        </p:nvSpPr>
        <p:spPr bwMode="auto">
          <a:xfrm>
            <a:off x="1066800" y="2667000"/>
            <a:ext cx="1143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Oval 20"/>
          <p:cNvSpPr>
            <a:spLocks noChangeArrowheads="1"/>
          </p:cNvSpPr>
          <p:nvPr/>
        </p:nvSpPr>
        <p:spPr bwMode="auto">
          <a:xfrm>
            <a:off x="5943600" y="2590800"/>
            <a:ext cx="10668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Oval 21"/>
          <p:cNvSpPr>
            <a:spLocks noChangeArrowheads="1"/>
          </p:cNvSpPr>
          <p:nvPr/>
        </p:nvSpPr>
        <p:spPr bwMode="auto">
          <a:xfrm>
            <a:off x="5943600" y="1981200"/>
            <a:ext cx="2209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Oval 22"/>
          <p:cNvSpPr>
            <a:spLocks noChangeArrowheads="1"/>
          </p:cNvSpPr>
          <p:nvPr/>
        </p:nvSpPr>
        <p:spPr bwMode="auto">
          <a:xfrm>
            <a:off x="5943600" y="2590800"/>
            <a:ext cx="10668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Oval 23"/>
          <p:cNvSpPr>
            <a:spLocks noChangeArrowheads="1"/>
          </p:cNvSpPr>
          <p:nvPr/>
        </p:nvSpPr>
        <p:spPr bwMode="auto">
          <a:xfrm>
            <a:off x="5943600" y="1981200"/>
            <a:ext cx="2209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987" name="Group 27"/>
          <p:cNvGrpSpPr>
            <a:grpSpLocks/>
          </p:cNvGrpSpPr>
          <p:nvPr/>
        </p:nvGrpSpPr>
        <p:grpSpPr bwMode="auto">
          <a:xfrm>
            <a:off x="4953000" y="914400"/>
            <a:ext cx="3582988" cy="2687638"/>
            <a:chOff x="3120" y="576"/>
            <a:chExt cx="2257" cy="1693"/>
          </a:xfrm>
        </p:grpSpPr>
        <p:pic>
          <p:nvPicPr>
            <p:cNvPr id="40984" name="Picture 24" descr="IMG_0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576"/>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40985" name="Oval 25"/>
            <p:cNvSpPr>
              <a:spLocks noChangeArrowheads="1"/>
            </p:cNvSpPr>
            <p:nvPr/>
          </p:nvSpPr>
          <p:spPr bwMode="auto">
            <a:xfrm>
              <a:off x="3744" y="1632"/>
              <a:ext cx="672"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6" name="Oval 26"/>
            <p:cNvSpPr>
              <a:spLocks noChangeArrowheads="1"/>
            </p:cNvSpPr>
            <p:nvPr/>
          </p:nvSpPr>
          <p:spPr bwMode="auto">
            <a:xfrm>
              <a:off x="3744" y="1248"/>
              <a:ext cx="13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988" name="Oval 28"/>
          <p:cNvSpPr>
            <a:spLocks noChangeArrowheads="1"/>
          </p:cNvSpPr>
          <p:nvPr/>
        </p:nvSpPr>
        <p:spPr bwMode="auto">
          <a:xfrm>
            <a:off x="1066800" y="2057400"/>
            <a:ext cx="24384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9" name="Oval 29"/>
          <p:cNvSpPr>
            <a:spLocks noChangeArrowheads="1"/>
          </p:cNvSpPr>
          <p:nvPr/>
        </p:nvSpPr>
        <p:spPr bwMode="auto">
          <a:xfrm>
            <a:off x="1066800" y="2667000"/>
            <a:ext cx="1143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993" name="Group 33"/>
          <p:cNvGrpSpPr>
            <a:grpSpLocks/>
          </p:cNvGrpSpPr>
          <p:nvPr/>
        </p:nvGrpSpPr>
        <p:grpSpPr bwMode="auto">
          <a:xfrm>
            <a:off x="228600" y="914400"/>
            <a:ext cx="3582988" cy="2687638"/>
            <a:chOff x="144" y="576"/>
            <a:chExt cx="2257" cy="1693"/>
          </a:xfrm>
        </p:grpSpPr>
        <p:pic>
          <p:nvPicPr>
            <p:cNvPr id="40990" name="Picture 30" descr="IMG_0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576"/>
              <a:ext cx="2257" cy="1693"/>
            </a:xfrm>
            <a:prstGeom prst="rect">
              <a:avLst/>
            </a:prstGeom>
            <a:noFill/>
            <a:extLst>
              <a:ext uri="{909E8E84-426E-40DD-AFC4-6F175D3DCCD1}">
                <a14:hiddenFill xmlns:a14="http://schemas.microsoft.com/office/drawing/2010/main">
                  <a:solidFill>
                    <a:srgbClr val="FFFFFF"/>
                  </a:solidFill>
                </a14:hiddenFill>
              </a:ext>
            </a:extLst>
          </p:spPr>
        </p:pic>
        <p:sp>
          <p:nvSpPr>
            <p:cNvPr id="40991" name="Oval 31"/>
            <p:cNvSpPr>
              <a:spLocks noChangeArrowheads="1"/>
            </p:cNvSpPr>
            <p:nvPr/>
          </p:nvSpPr>
          <p:spPr bwMode="auto">
            <a:xfrm>
              <a:off x="672" y="1296"/>
              <a:ext cx="1536"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2" name="Oval 32"/>
            <p:cNvSpPr>
              <a:spLocks noChangeArrowheads="1"/>
            </p:cNvSpPr>
            <p:nvPr/>
          </p:nvSpPr>
          <p:spPr bwMode="auto">
            <a:xfrm>
              <a:off x="672" y="1680"/>
              <a:ext cx="72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 name="Group 25">
            <a:extLst>
              <a:ext uri="{FF2B5EF4-FFF2-40B4-BE49-F238E27FC236}">
                <a16:creationId xmlns:a16="http://schemas.microsoft.com/office/drawing/2014/main" id="{707D8B22-7319-418C-92A7-D94983B20F7A}"/>
              </a:ext>
            </a:extLst>
          </p:cNvPr>
          <p:cNvGrpSpPr/>
          <p:nvPr/>
        </p:nvGrpSpPr>
        <p:grpSpPr>
          <a:xfrm>
            <a:off x="0" y="0"/>
            <a:ext cx="9144000" cy="830263"/>
            <a:chOff x="0" y="0"/>
            <a:chExt cx="9144000" cy="830263"/>
          </a:xfrm>
        </p:grpSpPr>
        <p:sp>
          <p:nvSpPr>
            <p:cNvPr id="27" name="TextBox 26">
              <a:extLst>
                <a:ext uri="{FF2B5EF4-FFF2-40B4-BE49-F238E27FC236}">
                  <a16:creationId xmlns:a16="http://schemas.microsoft.com/office/drawing/2014/main" id="{B8149ABE-57EA-40DC-9EF6-1FDBFEEF075F}"/>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8" name="TextBox 27">
              <a:extLst>
                <a:ext uri="{FF2B5EF4-FFF2-40B4-BE49-F238E27FC236}">
                  <a16:creationId xmlns:a16="http://schemas.microsoft.com/office/drawing/2014/main" id="{38E9BEAD-F778-467E-8878-75816EA456AA}"/>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055512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CROSSBAND REPEATER</a:t>
            </a:r>
          </a:p>
        </p:txBody>
      </p:sp>
      <p:sp>
        <p:nvSpPr>
          <p:cNvPr id="45061" name="TextBox 7"/>
          <p:cNvSpPr txBox="1">
            <a:spLocks noChangeArrowheads="1"/>
          </p:cNvSpPr>
          <p:nvPr/>
        </p:nvSpPr>
        <p:spPr bwMode="auto">
          <a:xfrm>
            <a:off x="152400" y="4572000"/>
            <a:ext cx="876300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a:lnSpc>
                <a:spcPct val="90000"/>
              </a:lnSpc>
              <a:spcBef>
                <a:spcPct val="20000"/>
              </a:spcBef>
              <a:buClr>
                <a:schemeClr val="hlink"/>
              </a:buClr>
              <a:buSzPct val="75000"/>
              <a:buFont typeface="Arial" panose="020B0604020202020204" pitchFamily="34" charset="0"/>
              <a:buChar char="•"/>
            </a:pPr>
            <a:r>
              <a:rPr lang="en-US" altLang="en-US" sz="2400" dirty="0">
                <a:solidFill>
                  <a:schemeClr val="bg1"/>
                </a:solidFill>
              </a:rPr>
              <a:t>You can select any two modules to cross band repeat. The repeat function is semi-duplex. This means the radio will retransmit from one module to another in both directions but not simultaneously. This is between modules not bands within the same module.</a:t>
            </a:r>
          </a:p>
          <a:p>
            <a:pPr>
              <a:buFont typeface="Arial" charset="0"/>
              <a:buChar char="•"/>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56789F9-74C3-4A65-AF88-3D39C771D3E2}" type="slidenum">
              <a:rPr lang="en-US" sz="1200">
                <a:solidFill>
                  <a:schemeClr val="tx1">
                    <a:tint val="75000"/>
                  </a:schemeClr>
                </a:solidFill>
                <a:latin typeface="+mn-lt"/>
                <a:cs typeface="+mn-cs"/>
              </a:rPr>
              <a:pPr algn="r" fontAlgn="auto">
                <a:spcBef>
                  <a:spcPts val="0"/>
                </a:spcBef>
                <a:spcAft>
                  <a:spcPts val="0"/>
                </a:spcAft>
                <a:defRPr/>
              </a:pPr>
              <a:t>62</a:t>
            </a:fld>
            <a:endParaRPr lang="en-US" sz="1200" dirty="0">
              <a:solidFill>
                <a:schemeClr val="tx1">
                  <a:tint val="75000"/>
                </a:schemeClr>
              </a:solidFill>
              <a:latin typeface="+mn-lt"/>
              <a:cs typeface="+mn-cs"/>
            </a:endParaRPr>
          </a:p>
        </p:txBody>
      </p:sp>
      <p:pic>
        <p:nvPicPr>
          <p:cNvPr id="45065" name="Picture 9"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914400"/>
            <a:ext cx="4648200" cy="34861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351FD99-EAC5-40AF-BC49-ED408847A095}"/>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8AE8E4DB-EDEE-4927-8688-6F780446B8A7}"/>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0DA28247-4C45-444F-9251-BD49B77781A4}"/>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134004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CROSSBAND REPEATER</a:t>
            </a:r>
          </a:p>
        </p:txBody>
      </p:sp>
      <p:sp>
        <p:nvSpPr>
          <p:cNvPr id="46085" name="TextBox 7"/>
          <p:cNvSpPr txBox="1">
            <a:spLocks noChangeArrowheads="1"/>
          </p:cNvSpPr>
          <p:nvPr/>
        </p:nvSpPr>
        <p:spPr bwMode="auto">
          <a:xfrm>
            <a:off x="304800" y="5105400"/>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To select Crossband Repeat, Press the “</a:t>
            </a:r>
            <a:r>
              <a:rPr lang="en-US" altLang="en-US" sz="2400" dirty="0" err="1">
                <a:solidFill>
                  <a:schemeClr val="bg1"/>
                </a:solidFill>
              </a:rPr>
              <a:t>Func</a:t>
            </a:r>
            <a:r>
              <a:rPr lang="en-US" altLang="en-US" sz="2400" dirty="0">
                <a:solidFill>
                  <a:schemeClr val="bg1"/>
                </a:solidFill>
              </a:rPr>
              <a:t>: key, then press the “Next” key. </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17D4667-938F-41F5-A34F-44037FB3CAD0}" type="slidenum">
              <a:rPr lang="en-US" sz="1200">
                <a:solidFill>
                  <a:schemeClr val="tx1">
                    <a:tint val="75000"/>
                  </a:schemeClr>
                </a:solidFill>
                <a:latin typeface="+mn-lt"/>
                <a:cs typeface="+mn-cs"/>
              </a:rPr>
              <a:pPr algn="r" fontAlgn="auto">
                <a:spcBef>
                  <a:spcPts val="0"/>
                </a:spcBef>
                <a:spcAft>
                  <a:spcPts val="0"/>
                </a:spcAft>
                <a:defRPr/>
              </a:pPr>
              <a:t>63</a:t>
            </a:fld>
            <a:endParaRPr lang="en-US" sz="1200" dirty="0">
              <a:solidFill>
                <a:schemeClr val="tx1">
                  <a:tint val="75000"/>
                </a:schemeClr>
              </a:solidFill>
              <a:latin typeface="+mn-lt"/>
              <a:cs typeface="+mn-cs"/>
            </a:endParaRPr>
          </a:p>
        </p:txBody>
      </p:sp>
      <p:pic>
        <p:nvPicPr>
          <p:cNvPr id="46090" name="Picture 10" descr="IMG_02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3963988" cy="2973388"/>
          </a:xfrm>
          <a:prstGeom prst="rect">
            <a:avLst/>
          </a:prstGeom>
          <a:noFill/>
          <a:extLst>
            <a:ext uri="{909E8E84-426E-40DD-AFC4-6F175D3DCCD1}">
              <a14:hiddenFill xmlns:a14="http://schemas.microsoft.com/office/drawing/2010/main">
                <a:solidFill>
                  <a:srgbClr val="FFFFFF"/>
                </a:solidFill>
              </a14:hiddenFill>
            </a:ext>
          </a:extLst>
        </p:spPr>
      </p:pic>
      <p:pic>
        <p:nvPicPr>
          <p:cNvPr id="46091" name="Picture 11" descr="IMG_0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19200"/>
            <a:ext cx="3962400" cy="2973388"/>
          </a:xfrm>
          <a:prstGeom prst="rect">
            <a:avLst/>
          </a:prstGeom>
          <a:noFill/>
          <a:extLst>
            <a:ext uri="{909E8E84-426E-40DD-AFC4-6F175D3DCCD1}">
              <a14:hiddenFill xmlns:a14="http://schemas.microsoft.com/office/drawing/2010/main">
                <a:solidFill>
                  <a:srgbClr val="FFFFFF"/>
                </a:solidFill>
              </a14:hiddenFill>
            </a:ext>
          </a:extLst>
        </p:spPr>
      </p:pic>
      <p:sp>
        <p:nvSpPr>
          <p:cNvPr id="46092" name="Oval 12"/>
          <p:cNvSpPr>
            <a:spLocks noChangeArrowheads="1"/>
          </p:cNvSpPr>
          <p:nvPr/>
        </p:nvSpPr>
        <p:spPr bwMode="auto">
          <a:xfrm>
            <a:off x="2286000" y="35052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3" name="Oval 13"/>
          <p:cNvSpPr>
            <a:spLocks noChangeArrowheads="1"/>
          </p:cNvSpPr>
          <p:nvPr/>
        </p:nvSpPr>
        <p:spPr bwMode="auto">
          <a:xfrm>
            <a:off x="2209800" y="31242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4" name="Oval 14"/>
          <p:cNvSpPr>
            <a:spLocks noChangeArrowheads="1"/>
          </p:cNvSpPr>
          <p:nvPr/>
        </p:nvSpPr>
        <p:spPr bwMode="auto">
          <a:xfrm>
            <a:off x="5410200" y="14478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095" name="Picture 15" descr="IMG_0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19200"/>
            <a:ext cx="3962400" cy="2973388"/>
          </a:xfrm>
          <a:prstGeom prst="rect">
            <a:avLst/>
          </a:prstGeom>
          <a:noFill/>
          <a:extLst>
            <a:ext uri="{909E8E84-426E-40DD-AFC4-6F175D3DCCD1}">
              <a14:hiddenFill xmlns:a14="http://schemas.microsoft.com/office/drawing/2010/main">
                <a:solidFill>
                  <a:srgbClr val="FFFFFF"/>
                </a:solidFill>
              </a14:hiddenFill>
            </a:ext>
          </a:extLst>
        </p:spPr>
      </p:pic>
      <p:sp>
        <p:nvSpPr>
          <p:cNvPr id="46096" name="Oval 16"/>
          <p:cNvSpPr>
            <a:spLocks noChangeArrowheads="1"/>
          </p:cNvSpPr>
          <p:nvPr/>
        </p:nvSpPr>
        <p:spPr bwMode="auto">
          <a:xfrm>
            <a:off x="5410200" y="14478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099" name="Group 19"/>
          <p:cNvGrpSpPr>
            <a:grpSpLocks/>
          </p:cNvGrpSpPr>
          <p:nvPr/>
        </p:nvGrpSpPr>
        <p:grpSpPr bwMode="auto">
          <a:xfrm>
            <a:off x="4800600" y="1219200"/>
            <a:ext cx="3962400" cy="2973388"/>
            <a:chOff x="3024" y="768"/>
            <a:chExt cx="2496" cy="1873"/>
          </a:xfrm>
        </p:grpSpPr>
        <p:pic>
          <p:nvPicPr>
            <p:cNvPr id="46097" name="Picture 17" descr="IMG_0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768"/>
              <a:ext cx="2496" cy="1873"/>
            </a:xfrm>
            <a:prstGeom prst="rect">
              <a:avLst/>
            </a:prstGeom>
            <a:noFill/>
            <a:extLst>
              <a:ext uri="{909E8E84-426E-40DD-AFC4-6F175D3DCCD1}">
                <a14:hiddenFill xmlns:a14="http://schemas.microsoft.com/office/drawing/2010/main">
                  <a:solidFill>
                    <a:srgbClr val="FFFFFF"/>
                  </a:solidFill>
                </a14:hiddenFill>
              </a:ext>
            </a:extLst>
          </p:spPr>
        </p:pic>
        <p:sp>
          <p:nvSpPr>
            <p:cNvPr id="46098" name="Oval 18"/>
            <p:cNvSpPr>
              <a:spLocks noChangeArrowheads="1"/>
            </p:cNvSpPr>
            <p:nvPr/>
          </p:nvSpPr>
          <p:spPr bwMode="auto">
            <a:xfrm>
              <a:off x="3408" y="912"/>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102" name="Oval 22"/>
          <p:cNvSpPr>
            <a:spLocks noChangeArrowheads="1"/>
          </p:cNvSpPr>
          <p:nvPr/>
        </p:nvSpPr>
        <p:spPr bwMode="auto">
          <a:xfrm>
            <a:off x="2286000" y="35052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3" name="Oval 23"/>
          <p:cNvSpPr>
            <a:spLocks noChangeArrowheads="1"/>
          </p:cNvSpPr>
          <p:nvPr/>
        </p:nvSpPr>
        <p:spPr bwMode="auto">
          <a:xfrm>
            <a:off x="2209800" y="31242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107" name="Group 27"/>
          <p:cNvGrpSpPr>
            <a:grpSpLocks/>
          </p:cNvGrpSpPr>
          <p:nvPr/>
        </p:nvGrpSpPr>
        <p:grpSpPr bwMode="auto">
          <a:xfrm>
            <a:off x="381000" y="1219200"/>
            <a:ext cx="3963988" cy="2973388"/>
            <a:chOff x="240" y="768"/>
            <a:chExt cx="2497" cy="1873"/>
          </a:xfrm>
        </p:grpSpPr>
        <p:pic>
          <p:nvPicPr>
            <p:cNvPr id="46104" name="Picture 24" descr="IMG_02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768"/>
              <a:ext cx="2497" cy="1873"/>
            </a:xfrm>
            <a:prstGeom prst="rect">
              <a:avLst/>
            </a:prstGeom>
            <a:noFill/>
            <a:extLst>
              <a:ext uri="{909E8E84-426E-40DD-AFC4-6F175D3DCCD1}">
                <a14:hiddenFill xmlns:a14="http://schemas.microsoft.com/office/drawing/2010/main">
                  <a:solidFill>
                    <a:srgbClr val="FFFFFF"/>
                  </a:solidFill>
                </a14:hiddenFill>
              </a:ext>
            </a:extLst>
          </p:spPr>
        </p:pic>
        <p:sp>
          <p:nvSpPr>
            <p:cNvPr id="46105" name="Oval 25"/>
            <p:cNvSpPr>
              <a:spLocks noChangeArrowheads="1"/>
            </p:cNvSpPr>
            <p:nvPr/>
          </p:nvSpPr>
          <p:spPr bwMode="auto">
            <a:xfrm>
              <a:off x="1440" y="2208"/>
              <a:ext cx="1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6" name="Oval 26"/>
            <p:cNvSpPr>
              <a:spLocks noChangeArrowheads="1"/>
            </p:cNvSpPr>
            <p:nvPr/>
          </p:nvSpPr>
          <p:spPr bwMode="auto">
            <a:xfrm>
              <a:off x="1392" y="1968"/>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23">
            <a:extLst>
              <a:ext uri="{FF2B5EF4-FFF2-40B4-BE49-F238E27FC236}">
                <a16:creationId xmlns:a16="http://schemas.microsoft.com/office/drawing/2014/main" id="{6FB78100-8339-4507-86A6-9B77A27700D0}"/>
              </a:ext>
            </a:extLst>
          </p:cNvPr>
          <p:cNvGrpSpPr/>
          <p:nvPr/>
        </p:nvGrpSpPr>
        <p:grpSpPr>
          <a:xfrm>
            <a:off x="0" y="0"/>
            <a:ext cx="9144000" cy="830263"/>
            <a:chOff x="0" y="0"/>
            <a:chExt cx="9144000" cy="830263"/>
          </a:xfrm>
        </p:grpSpPr>
        <p:sp>
          <p:nvSpPr>
            <p:cNvPr id="25" name="TextBox 24">
              <a:extLst>
                <a:ext uri="{FF2B5EF4-FFF2-40B4-BE49-F238E27FC236}">
                  <a16:creationId xmlns:a16="http://schemas.microsoft.com/office/drawing/2014/main" id="{C345FFA3-A621-4322-BECA-52E7DA9DB809}"/>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6" name="TextBox 25">
              <a:extLst>
                <a:ext uri="{FF2B5EF4-FFF2-40B4-BE49-F238E27FC236}">
                  <a16:creationId xmlns:a16="http://schemas.microsoft.com/office/drawing/2014/main" id="{96E475B3-DC12-4075-B53E-0EC8810A75CA}"/>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20234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CROSSBAND REPEATER</a:t>
            </a:r>
          </a:p>
        </p:txBody>
      </p:sp>
      <p:sp>
        <p:nvSpPr>
          <p:cNvPr id="43013" name="TextBox 7"/>
          <p:cNvSpPr txBox="1">
            <a:spLocks noChangeArrowheads="1"/>
          </p:cNvSpPr>
          <p:nvPr/>
        </p:nvSpPr>
        <p:spPr bwMode="auto">
          <a:xfrm>
            <a:off x="228600" y="4648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Press the “Cross-band Repeater” button, Then select the two modules to be cross-banded, then press “OK”. Two solid squares will display next the modules selected.</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EF2C104-0D02-4E74-BE79-804978904710}" type="slidenum">
              <a:rPr lang="en-US" sz="1200">
                <a:solidFill>
                  <a:schemeClr val="tx1">
                    <a:tint val="75000"/>
                  </a:schemeClr>
                </a:solidFill>
                <a:latin typeface="+mn-lt"/>
                <a:cs typeface="+mn-cs"/>
              </a:rPr>
              <a:pPr algn="r" fontAlgn="auto">
                <a:spcBef>
                  <a:spcPts val="0"/>
                </a:spcBef>
                <a:spcAft>
                  <a:spcPts val="0"/>
                </a:spcAft>
                <a:defRPr/>
              </a:pPr>
              <a:t>64</a:t>
            </a:fld>
            <a:endParaRPr lang="en-US" sz="1200" dirty="0">
              <a:solidFill>
                <a:schemeClr val="tx1">
                  <a:tint val="75000"/>
                </a:schemeClr>
              </a:solidFill>
              <a:latin typeface="+mn-lt"/>
              <a:cs typeface="+mn-cs"/>
            </a:endParaRPr>
          </a:p>
        </p:txBody>
      </p:sp>
      <p:pic>
        <p:nvPicPr>
          <p:cNvPr id="43018" name="Picture 10" descr="IMG_02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3020" name="Picture 12" descr="IMG_02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9906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43021" name="Oval 13"/>
          <p:cNvSpPr>
            <a:spLocks noChangeArrowheads="1"/>
          </p:cNvSpPr>
          <p:nvPr/>
        </p:nvSpPr>
        <p:spPr bwMode="auto">
          <a:xfrm>
            <a:off x="838200" y="12192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2" name="Oval 14"/>
          <p:cNvSpPr>
            <a:spLocks noChangeArrowheads="1"/>
          </p:cNvSpPr>
          <p:nvPr/>
        </p:nvSpPr>
        <p:spPr bwMode="auto">
          <a:xfrm>
            <a:off x="838200" y="14478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3" name="Oval 15"/>
          <p:cNvSpPr>
            <a:spLocks noChangeArrowheads="1"/>
          </p:cNvSpPr>
          <p:nvPr/>
        </p:nvSpPr>
        <p:spPr bwMode="auto">
          <a:xfrm>
            <a:off x="1600200" y="29718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25" name="Picture 17"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192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3027" name="Picture 19"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478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3028" name="Picture 20"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192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3029" name="Picture 21"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47800"/>
            <a:ext cx="442913"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43033" name="Group 25"/>
          <p:cNvGrpSpPr>
            <a:grpSpLocks/>
          </p:cNvGrpSpPr>
          <p:nvPr/>
        </p:nvGrpSpPr>
        <p:grpSpPr bwMode="auto">
          <a:xfrm>
            <a:off x="4876800" y="990600"/>
            <a:ext cx="3886200" cy="2914650"/>
            <a:chOff x="3072" y="624"/>
            <a:chExt cx="2448" cy="1836"/>
          </a:xfrm>
        </p:grpSpPr>
        <p:pic>
          <p:nvPicPr>
            <p:cNvPr id="43030" name="Picture 22" descr="IMG_02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624"/>
              <a:ext cx="2448" cy="1836"/>
            </a:xfrm>
            <a:prstGeom prst="rect">
              <a:avLst/>
            </a:prstGeom>
            <a:noFill/>
            <a:extLst>
              <a:ext uri="{909E8E84-426E-40DD-AFC4-6F175D3DCCD1}">
                <a14:hiddenFill xmlns:a14="http://schemas.microsoft.com/office/drawing/2010/main">
                  <a:solidFill>
                    <a:srgbClr val="FFFFFF"/>
                  </a:solidFill>
                </a14:hiddenFill>
              </a:ext>
            </a:extLst>
          </p:spPr>
        </p:pic>
        <p:pic>
          <p:nvPicPr>
            <p:cNvPr id="43031" name="Picture 23"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 y="768"/>
              <a:ext cx="279" cy="144"/>
            </a:xfrm>
            <a:prstGeom prst="rect">
              <a:avLst/>
            </a:prstGeom>
            <a:noFill/>
            <a:extLst>
              <a:ext uri="{909E8E84-426E-40DD-AFC4-6F175D3DCCD1}">
                <a14:hiddenFill xmlns:a14="http://schemas.microsoft.com/office/drawing/2010/main">
                  <a:solidFill>
                    <a:srgbClr val="FFFFFF"/>
                  </a:solidFill>
                </a14:hiddenFill>
              </a:ext>
            </a:extLst>
          </p:spPr>
        </p:pic>
        <p:pic>
          <p:nvPicPr>
            <p:cNvPr id="43032" name="Picture 24"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 y="912"/>
              <a:ext cx="279"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43039" name="Oval 31"/>
          <p:cNvSpPr>
            <a:spLocks noChangeArrowheads="1"/>
          </p:cNvSpPr>
          <p:nvPr/>
        </p:nvSpPr>
        <p:spPr bwMode="auto">
          <a:xfrm>
            <a:off x="838200" y="12192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0" name="Oval 32"/>
          <p:cNvSpPr>
            <a:spLocks noChangeArrowheads="1"/>
          </p:cNvSpPr>
          <p:nvPr/>
        </p:nvSpPr>
        <p:spPr bwMode="auto">
          <a:xfrm>
            <a:off x="838200" y="14478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8" name="Group 40"/>
          <p:cNvGrpSpPr>
            <a:grpSpLocks/>
          </p:cNvGrpSpPr>
          <p:nvPr/>
        </p:nvGrpSpPr>
        <p:grpSpPr bwMode="auto">
          <a:xfrm>
            <a:off x="152400" y="990600"/>
            <a:ext cx="3886200" cy="2914650"/>
            <a:chOff x="96" y="624"/>
            <a:chExt cx="2448" cy="1836"/>
          </a:xfrm>
        </p:grpSpPr>
        <p:pic>
          <p:nvPicPr>
            <p:cNvPr id="43044" name="Picture 36" descr="IMG_02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 y="624"/>
              <a:ext cx="2448" cy="1836"/>
            </a:xfrm>
            <a:prstGeom prst="rect">
              <a:avLst/>
            </a:prstGeom>
            <a:noFill/>
            <a:extLst>
              <a:ext uri="{909E8E84-426E-40DD-AFC4-6F175D3DCCD1}">
                <a14:hiddenFill xmlns:a14="http://schemas.microsoft.com/office/drawing/2010/main">
                  <a:solidFill>
                    <a:srgbClr val="FFFFFF"/>
                  </a:solidFill>
                </a14:hiddenFill>
              </a:ext>
            </a:extLst>
          </p:spPr>
        </p:pic>
        <p:sp>
          <p:nvSpPr>
            <p:cNvPr id="43045" name="Oval 37"/>
            <p:cNvSpPr>
              <a:spLocks noChangeArrowheads="1"/>
            </p:cNvSpPr>
            <p:nvPr/>
          </p:nvSpPr>
          <p:spPr bwMode="auto">
            <a:xfrm>
              <a:off x="1008" y="1872"/>
              <a:ext cx="1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6" name="Oval 38"/>
            <p:cNvSpPr>
              <a:spLocks noChangeArrowheads="1"/>
            </p:cNvSpPr>
            <p:nvPr/>
          </p:nvSpPr>
          <p:spPr bwMode="auto">
            <a:xfrm>
              <a:off x="528" y="768"/>
              <a:ext cx="1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7" name="Oval 39"/>
            <p:cNvSpPr>
              <a:spLocks noChangeArrowheads="1"/>
            </p:cNvSpPr>
            <p:nvPr/>
          </p:nvSpPr>
          <p:spPr bwMode="auto">
            <a:xfrm>
              <a:off x="528" y="912"/>
              <a:ext cx="192" cy="19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 name="Group 27">
            <a:extLst>
              <a:ext uri="{FF2B5EF4-FFF2-40B4-BE49-F238E27FC236}">
                <a16:creationId xmlns:a16="http://schemas.microsoft.com/office/drawing/2014/main" id="{E0F3526C-51AF-42CE-8EE3-4B10F6A7B7FF}"/>
              </a:ext>
            </a:extLst>
          </p:cNvPr>
          <p:cNvGrpSpPr/>
          <p:nvPr/>
        </p:nvGrpSpPr>
        <p:grpSpPr>
          <a:xfrm>
            <a:off x="0" y="0"/>
            <a:ext cx="9144000" cy="830263"/>
            <a:chOff x="0" y="0"/>
            <a:chExt cx="9144000" cy="830263"/>
          </a:xfrm>
        </p:grpSpPr>
        <p:sp>
          <p:nvSpPr>
            <p:cNvPr id="29" name="TextBox 28">
              <a:extLst>
                <a:ext uri="{FF2B5EF4-FFF2-40B4-BE49-F238E27FC236}">
                  <a16:creationId xmlns:a16="http://schemas.microsoft.com/office/drawing/2014/main" id="{273979B5-5D84-4DFC-AE27-6492BE5BEF81}"/>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30" name="TextBox 29">
              <a:extLst>
                <a:ext uri="{FF2B5EF4-FFF2-40B4-BE49-F238E27FC236}">
                  <a16:creationId xmlns:a16="http://schemas.microsoft.com/office/drawing/2014/main" id="{6862709E-EE98-419E-8B15-3FDEB2512425}"/>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222699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CROSSBAND REPEATER</a:t>
            </a:r>
          </a:p>
        </p:txBody>
      </p:sp>
      <p:sp>
        <p:nvSpPr>
          <p:cNvPr id="44037" name="TextBox 7"/>
          <p:cNvSpPr txBox="1">
            <a:spLocks noChangeArrowheads="1"/>
          </p:cNvSpPr>
          <p:nvPr/>
        </p:nvSpPr>
        <p:spPr bwMode="auto">
          <a:xfrm>
            <a:off x="228600" y="48006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a:t>To clear Crossband Repeat, press the “FUNC” key. Then press the “ZERO” key to cancel the mode.</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74D562E-E445-403B-9473-2A73426FCE27}" type="slidenum">
              <a:rPr lang="en-US" sz="1200">
                <a:solidFill>
                  <a:schemeClr val="tx1">
                    <a:tint val="75000"/>
                  </a:schemeClr>
                </a:solidFill>
                <a:latin typeface="+mn-lt"/>
                <a:cs typeface="+mn-cs"/>
              </a:rPr>
              <a:pPr algn="r" fontAlgn="auto">
                <a:spcBef>
                  <a:spcPts val="0"/>
                </a:spcBef>
                <a:spcAft>
                  <a:spcPts val="0"/>
                </a:spcAft>
                <a:defRPr/>
              </a:pPr>
              <a:t>65</a:t>
            </a:fld>
            <a:endParaRPr lang="en-US" sz="1200" dirty="0">
              <a:solidFill>
                <a:schemeClr val="tx1">
                  <a:tint val="75000"/>
                </a:schemeClr>
              </a:solidFill>
              <a:latin typeface="+mn-lt"/>
              <a:cs typeface="+mn-cs"/>
            </a:endParaRPr>
          </a:p>
        </p:txBody>
      </p:sp>
      <p:pic>
        <p:nvPicPr>
          <p:cNvPr id="44041" name="Picture 9" descr="IMG_02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44043" name="Oval 11"/>
          <p:cNvSpPr>
            <a:spLocks noChangeArrowheads="1"/>
          </p:cNvSpPr>
          <p:nvPr/>
        </p:nvSpPr>
        <p:spPr bwMode="auto">
          <a:xfrm>
            <a:off x="2057400" y="32766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045" name="Group 13"/>
          <p:cNvGrpSpPr>
            <a:grpSpLocks/>
          </p:cNvGrpSpPr>
          <p:nvPr/>
        </p:nvGrpSpPr>
        <p:grpSpPr bwMode="auto">
          <a:xfrm>
            <a:off x="4800600" y="1295400"/>
            <a:ext cx="3811588" cy="2859088"/>
            <a:chOff x="3024" y="816"/>
            <a:chExt cx="2401" cy="1801"/>
          </a:xfrm>
        </p:grpSpPr>
        <p:pic>
          <p:nvPicPr>
            <p:cNvPr id="44042" name="Picture 10" descr="IMG_02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816"/>
              <a:ext cx="2401" cy="1801"/>
            </a:xfrm>
            <a:prstGeom prst="rect">
              <a:avLst/>
            </a:prstGeom>
            <a:noFill/>
            <a:extLst>
              <a:ext uri="{909E8E84-426E-40DD-AFC4-6F175D3DCCD1}">
                <a14:hiddenFill xmlns:a14="http://schemas.microsoft.com/office/drawing/2010/main">
                  <a:solidFill>
                    <a:srgbClr val="FFFFFF"/>
                  </a:solidFill>
                </a14:hiddenFill>
              </a:ext>
            </a:extLst>
          </p:spPr>
        </p:pic>
        <p:sp>
          <p:nvSpPr>
            <p:cNvPr id="44044" name="Oval 12"/>
            <p:cNvSpPr>
              <a:spLocks noChangeArrowheads="1"/>
            </p:cNvSpPr>
            <p:nvPr/>
          </p:nvSpPr>
          <p:spPr bwMode="auto">
            <a:xfrm>
              <a:off x="4992" y="2112"/>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4048" name="Group 16"/>
          <p:cNvGrpSpPr>
            <a:grpSpLocks/>
          </p:cNvGrpSpPr>
          <p:nvPr/>
        </p:nvGrpSpPr>
        <p:grpSpPr bwMode="auto">
          <a:xfrm>
            <a:off x="228600" y="1219200"/>
            <a:ext cx="3886200" cy="2914650"/>
            <a:chOff x="144" y="768"/>
            <a:chExt cx="2448" cy="1836"/>
          </a:xfrm>
        </p:grpSpPr>
        <p:pic>
          <p:nvPicPr>
            <p:cNvPr id="44046" name="Picture 14" descr="IMG_02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768"/>
              <a:ext cx="2448" cy="1836"/>
            </a:xfrm>
            <a:prstGeom prst="rect">
              <a:avLst/>
            </a:prstGeom>
            <a:noFill/>
            <a:extLst>
              <a:ext uri="{909E8E84-426E-40DD-AFC4-6F175D3DCCD1}">
                <a14:hiddenFill xmlns:a14="http://schemas.microsoft.com/office/drawing/2010/main">
                  <a:solidFill>
                    <a:srgbClr val="FFFFFF"/>
                  </a:solidFill>
                </a14:hiddenFill>
              </a:ext>
            </a:extLst>
          </p:spPr>
        </p:pic>
        <p:sp>
          <p:nvSpPr>
            <p:cNvPr id="44047" name="Oval 15"/>
            <p:cNvSpPr>
              <a:spLocks noChangeArrowheads="1"/>
            </p:cNvSpPr>
            <p:nvPr/>
          </p:nvSpPr>
          <p:spPr bwMode="auto">
            <a:xfrm>
              <a:off x="1296" y="2064"/>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15">
            <a:extLst>
              <a:ext uri="{FF2B5EF4-FFF2-40B4-BE49-F238E27FC236}">
                <a16:creationId xmlns:a16="http://schemas.microsoft.com/office/drawing/2014/main" id="{2EE561A3-E9B4-4C16-B595-1F9B27753754}"/>
              </a:ext>
            </a:extLst>
          </p:cNvPr>
          <p:cNvGrpSpPr/>
          <p:nvPr/>
        </p:nvGrpSpPr>
        <p:grpSpPr>
          <a:xfrm>
            <a:off x="0" y="0"/>
            <a:ext cx="9144000" cy="830263"/>
            <a:chOff x="0" y="0"/>
            <a:chExt cx="9144000" cy="830263"/>
          </a:xfrm>
        </p:grpSpPr>
        <p:sp>
          <p:nvSpPr>
            <p:cNvPr id="17" name="TextBox 16">
              <a:extLst>
                <a:ext uri="{FF2B5EF4-FFF2-40B4-BE49-F238E27FC236}">
                  <a16:creationId xmlns:a16="http://schemas.microsoft.com/office/drawing/2014/main" id="{2B9DEE7D-9592-4909-9533-2B3CD5F1E063}"/>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8" name="TextBox 17">
              <a:extLst>
                <a:ext uri="{FF2B5EF4-FFF2-40B4-BE49-F238E27FC236}">
                  <a16:creationId xmlns:a16="http://schemas.microsoft.com/office/drawing/2014/main" id="{D4BDA5DF-668F-4AFF-963E-E5045B7CFB1E}"/>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2479763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SIMULCAST</a:t>
            </a:r>
          </a:p>
        </p:txBody>
      </p:sp>
      <p:sp>
        <p:nvSpPr>
          <p:cNvPr id="47109" name="TextBox 7"/>
          <p:cNvSpPr txBox="1">
            <a:spLocks noChangeArrowheads="1"/>
          </p:cNvSpPr>
          <p:nvPr/>
        </p:nvSpPr>
        <p:spPr bwMode="auto">
          <a:xfrm>
            <a:off x="266700" y="4596481"/>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You can select 2 or more modules to transmit simultaneously. Simulcast is only available when using the one or both of the combined input/outputs. Simulcast can be used in conjunction with the cross band repeat mode</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631DF2E-B6E7-48CA-B579-107FBD919429}" type="slidenum">
              <a:rPr lang="en-US" sz="1200">
                <a:solidFill>
                  <a:schemeClr val="tx1">
                    <a:tint val="75000"/>
                  </a:schemeClr>
                </a:solidFill>
                <a:latin typeface="+mn-lt"/>
                <a:cs typeface="+mn-cs"/>
              </a:rPr>
              <a:pPr algn="r" fontAlgn="auto">
                <a:spcBef>
                  <a:spcPts val="0"/>
                </a:spcBef>
                <a:spcAft>
                  <a:spcPts val="0"/>
                </a:spcAft>
                <a:defRPr/>
              </a:pPr>
              <a:t>66</a:t>
            </a:fld>
            <a:endParaRPr lang="en-US" sz="1200" dirty="0">
              <a:solidFill>
                <a:schemeClr val="tx1">
                  <a:tint val="75000"/>
                </a:schemeClr>
              </a:solidFill>
              <a:latin typeface="+mn-lt"/>
              <a:cs typeface="+mn-cs"/>
            </a:endParaRPr>
          </a:p>
        </p:txBody>
      </p:sp>
      <p:pic>
        <p:nvPicPr>
          <p:cNvPr id="47113" name="Picture 9" descr="IMG_01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914400"/>
            <a:ext cx="4648200" cy="34861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0DCCCB0-7EC5-49C1-8536-908336C75E51}"/>
              </a:ext>
            </a:extLst>
          </p:cNvPr>
          <p:cNvGrpSpPr/>
          <p:nvPr/>
        </p:nvGrpSpPr>
        <p:grpSpPr>
          <a:xfrm>
            <a:off x="0" y="0"/>
            <a:ext cx="9144000" cy="830263"/>
            <a:chOff x="0" y="0"/>
            <a:chExt cx="9144000" cy="830263"/>
          </a:xfrm>
        </p:grpSpPr>
        <p:sp>
          <p:nvSpPr>
            <p:cNvPr id="13" name="TextBox 12">
              <a:extLst>
                <a:ext uri="{FF2B5EF4-FFF2-40B4-BE49-F238E27FC236}">
                  <a16:creationId xmlns:a16="http://schemas.microsoft.com/office/drawing/2014/main" id="{F53DBC7F-5505-4ED8-BC6F-C2184E072F63}"/>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4" name="TextBox 13">
              <a:extLst>
                <a:ext uri="{FF2B5EF4-FFF2-40B4-BE49-F238E27FC236}">
                  <a16:creationId xmlns:a16="http://schemas.microsoft.com/office/drawing/2014/main" id="{FA203630-C1D3-490C-95BB-20AF1A197A96}"/>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2030079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SIMULCAST</a:t>
            </a:r>
          </a:p>
        </p:txBody>
      </p:sp>
      <p:sp>
        <p:nvSpPr>
          <p:cNvPr id="48133" name="TextBox 7"/>
          <p:cNvSpPr txBox="1">
            <a:spLocks noChangeArrowheads="1"/>
          </p:cNvSpPr>
          <p:nvPr/>
        </p:nvSpPr>
        <p:spPr bwMode="auto">
          <a:xfrm>
            <a:off x="228600" y="48768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To select “Simulcast”, Press the “FUNC” key, then press the “Next Key</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77AB42-B5AC-4B7A-9619-99EAD9A3D8FA}" type="slidenum">
              <a:rPr lang="en-US" sz="1200">
                <a:solidFill>
                  <a:schemeClr val="tx1">
                    <a:tint val="75000"/>
                  </a:schemeClr>
                </a:solidFill>
                <a:latin typeface="+mn-lt"/>
                <a:cs typeface="+mn-cs"/>
              </a:rPr>
              <a:pPr algn="r" fontAlgn="auto">
                <a:spcBef>
                  <a:spcPts val="0"/>
                </a:spcBef>
                <a:spcAft>
                  <a:spcPts val="0"/>
                </a:spcAft>
                <a:defRPr/>
              </a:pPr>
              <a:t>67</a:t>
            </a:fld>
            <a:endParaRPr lang="en-US" sz="1200" dirty="0">
              <a:solidFill>
                <a:schemeClr val="tx1">
                  <a:tint val="75000"/>
                </a:schemeClr>
              </a:solidFill>
              <a:latin typeface="+mn-lt"/>
              <a:cs typeface="+mn-cs"/>
            </a:endParaRPr>
          </a:p>
        </p:txBody>
      </p:sp>
      <p:pic>
        <p:nvPicPr>
          <p:cNvPr id="48137" name="Picture 9" descr="IMG_02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3963988" cy="2973388"/>
          </a:xfrm>
          <a:prstGeom prst="rect">
            <a:avLst/>
          </a:prstGeom>
          <a:noFill/>
          <a:extLst>
            <a:ext uri="{909E8E84-426E-40DD-AFC4-6F175D3DCCD1}">
              <a14:hiddenFill xmlns:a14="http://schemas.microsoft.com/office/drawing/2010/main">
                <a:solidFill>
                  <a:srgbClr val="FFFFFF"/>
                </a:solidFill>
              </a14:hiddenFill>
            </a:ext>
          </a:extLst>
        </p:spPr>
      </p:pic>
      <p:sp>
        <p:nvSpPr>
          <p:cNvPr id="48140" name="Oval 12"/>
          <p:cNvSpPr>
            <a:spLocks noChangeArrowheads="1"/>
          </p:cNvSpPr>
          <p:nvPr/>
        </p:nvSpPr>
        <p:spPr bwMode="auto">
          <a:xfrm>
            <a:off x="2209800" y="34290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1" name="Oval 13"/>
          <p:cNvSpPr>
            <a:spLocks noChangeArrowheads="1"/>
          </p:cNvSpPr>
          <p:nvPr/>
        </p:nvSpPr>
        <p:spPr bwMode="auto">
          <a:xfrm>
            <a:off x="2209800" y="31242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143" name="Group 15"/>
          <p:cNvGrpSpPr>
            <a:grpSpLocks/>
          </p:cNvGrpSpPr>
          <p:nvPr/>
        </p:nvGrpSpPr>
        <p:grpSpPr bwMode="auto">
          <a:xfrm>
            <a:off x="4800600" y="1219200"/>
            <a:ext cx="3962400" cy="2973388"/>
            <a:chOff x="3024" y="768"/>
            <a:chExt cx="2496" cy="1873"/>
          </a:xfrm>
        </p:grpSpPr>
        <p:pic>
          <p:nvPicPr>
            <p:cNvPr id="48139" name="Picture 11" descr="IMG_0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768"/>
              <a:ext cx="2496" cy="1873"/>
            </a:xfrm>
            <a:prstGeom prst="rect">
              <a:avLst/>
            </a:prstGeom>
            <a:noFill/>
            <a:extLst>
              <a:ext uri="{909E8E84-426E-40DD-AFC4-6F175D3DCCD1}">
                <a14:hiddenFill xmlns:a14="http://schemas.microsoft.com/office/drawing/2010/main">
                  <a:solidFill>
                    <a:srgbClr val="FFFFFF"/>
                  </a:solidFill>
                </a14:hiddenFill>
              </a:ext>
            </a:extLst>
          </p:spPr>
        </p:pic>
        <p:sp>
          <p:nvSpPr>
            <p:cNvPr id="48142" name="Oval 14"/>
            <p:cNvSpPr>
              <a:spLocks noChangeArrowheads="1"/>
            </p:cNvSpPr>
            <p:nvPr/>
          </p:nvSpPr>
          <p:spPr bwMode="auto">
            <a:xfrm>
              <a:off x="3408" y="1200"/>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144" name="Oval 16"/>
          <p:cNvSpPr>
            <a:spLocks noChangeArrowheads="1"/>
          </p:cNvSpPr>
          <p:nvPr/>
        </p:nvSpPr>
        <p:spPr bwMode="auto">
          <a:xfrm>
            <a:off x="2209800" y="34290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5" name="Oval 17"/>
          <p:cNvSpPr>
            <a:spLocks noChangeArrowheads="1"/>
          </p:cNvSpPr>
          <p:nvPr/>
        </p:nvSpPr>
        <p:spPr bwMode="auto">
          <a:xfrm>
            <a:off x="2209800" y="31242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149" name="Group 21"/>
          <p:cNvGrpSpPr>
            <a:grpSpLocks/>
          </p:cNvGrpSpPr>
          <p:nvPr/>
        </p:nvGrpSpPr>
        <p:grpSpPr bwMode="auto">
          <a:xfrm>
            <a:off x="381000" y="1219200"/>
            <a:ext cx="3963988" cy="2973388"/>
            <a:chOff x="240" y="768"/>
            <a:chExt cx="2497" cy="1873"/>
          </a:xfrm>
        </p:grpSpPr>
        <p:pic>
          <p:nvPicPr>
            <p:cNvPr id="48146" name="Picture 18" descr="IMG_02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768"/>
              <a:ext cx="2497" cy="1873"/>
            </a:xfrm>
            <a:prstGeom prst="rect">
              <a:avLst/>
            </a:prstGeom>
            <a:noFill/>
            <a:extLst>
              <a:ext uri="{909E8E84-426E-40DD-AFC4-6F175D3DCCD1}">
                <a14:hiddenFill xmlns:a14="http://schemas.microsoft.com/office/drawing/2010/main">
                  <a:solidFill>
                    <a:srgbClr val="FFFFFF"/>
                  </a:solidFill>
                </a14:hiddenFill>
              </a:ext>
            </a:extLst>
          </p:spPr>
        </p:pic>
        <p:sp>
          <p:nvSpPr>
            <p:cNvPr id="48147" name="Oval 19"/>
            <p:cNvSpPr>
              <a:spLocks noChangeArrowheads="1"/>
            </p:cNvSpPr>
            <p:nvPr/>
          </p:nvSpPr>
          <p:spPr bwMode="auto">
            <a:xfrm>
              <a:off x="1392" y="2160"/>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8" name="Oval 20"/>
            <p:cNvSpPr>
              <a:spLocks noChangeArrowheads="1"/>
            </p:cNvSpPr>
            <p:nvPr/>
          </p:nvSpPr>
          <p:spPr bwMode="auto">
            <a:xfrm>
              <a:off x="1392" y="1968"/>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 name="Group 19">
            <a:extLst>
              <a:ext uri="{FF2B5EF4-FFF2-40B4-BE49-F238E27FC236}">
                <a16:creationId xmlns:a16="http://schemas.microsoft.com/office/drawing/2014/main" id="{0C272B8B-FD65-4C49-9F1C-6558ED9479DB}"/>
              </a:ext>
            </a:extLst>
          </p:cNvPr>
          <p:cNvGrpSpPr/>
          <p:nvPr/>
        </p:nvGrpSpPr>
        <p:grpSpPr>
          <a:xfrm>
            <a:off x="0" y="0"/>
            <a:ext cx="9144000" cy="830263"/>
            <a:chOff x="0" y="0"/>
            <a:chExt cx="9144000" cy="830263"/>
          </a:xfrm>
        </p:grpSpPr>
        <p:sp>
          <p:nvSpPr>
            <p:cNvPr id="21" name="TextBox 20">
              <a:extLst>
                <a:ext uri="{FF2B5EF4-FFF2-40B4-BE49-F238E27FC236}">
                  <a16:creationId xmlns:a16="http://schemas.microsoft.com/office/drawing/2014/main" id="{081AFDE8-2467-4C66-A4D5-52B7AA89D294}"/>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2" name="TextBox 21">
              <a:extLst>
                <a:ext uri="{FF2B5EF4-FFF2-40B4-BE49-F238E27FC236}">
                  <a16:creationId xmlns:a16="http://schemas.microsoft.com/office/drawing/2014/main" id="{BF680484-20CC-4C7E-A438-285B93D151CD}"/>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1664192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SIMULCAST</a:t>
            </a:r>
          </a:p>
        </p:txBody>
      </p:sp>
      <p:sp>
        <p:nvSpPr>
          <p:cNvPr id="49157" name="TextBox 7"/>
          <p:cNvSpPr txBox="1">
            <a:spLocks noChangeArrowheads="1"/>
          </p:cNvSpPr>
          <p:nvPr/>
        </p:nvSpPr>
        <p:spPr bwMode="auto">
          <a:xfrm>
            <a:off x="228600" y="502920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Press the “Simulcast” button, then select the “Modules” to be simulcast on, then press “OK”. Hallow Squares will appear next to the selected modules.</a:t>
            </a: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D361FE2-2A26-4C13-A050-A087F0190B15}" type="slidenum">
              <a:rPr lang="en-US" sz="1200">
                <a:solidFill>
                  <a:schemeClr val="tx1">
                    <a:tint val="75000"/>
                  </a:schemeClr>
                </a:solidFill>
                <a:latin typeface="+mn-lt"/>
                <a:cs typeface="+mn-cs"/>
              </a:rPr>
              <a:pPr algn="r" fontAlgn="auto">
                <a:spcBef>
                  <a:spcPts val="0"/>
                </a:spcBef>
                <a:spcAft>
                  <a:spcPts val="0"/>
                </a:spcAft>
                <a:defRPr/>
              </a:pPr>
              <a:t>68</a:t>
            </a:fld>
            <a:endParaRPr lang="en-US" sz="1200" dirty="0">
              <a:solidFill>
                <a:schemeClr val="tx1">
                  <a:tint val="75000"/>
                </a:schemeClr>
              </a:solidFill>
              <a:latin typeface="+mn-lt"/>
              <a:cs typeface="+mn-cs"/>
            </a:endParaRPr>
          </a:p>
        </p:txBody>
      </p:sp>
      <p:pic>
        <p:nvPicPr>
          <p:cNvPr id="49161" name="Picture 9" descr="IMG_02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3887788" cy="2916238"/>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IMG_0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95400"/>
            <a:ext cx="3887788" cy="2916238"/>
          </a:xfrm>
          <a:prstGeom prst="rect">
            <a:avLst/>
          </a:prstGeom>
          <a:noFill/>
          <a:extLst>
            <a:ext uri="{909E8E84-426E-40DD-AFC4-6F175D3DCCD1}">
              <a14:hiddenFill xmlns:a14="http://schemas.microsoft.com/office/drawing/2010/main">
                <a:solidFill>
                  <a:srgbClr val="FFFFFF"/>
                </a:solidFill>
              </a14:hiddenFill>
            </a:ext>
          </a:extLst>
        </p:spPr>
      </p:pic>
      <p:pic>
        <p:nvPicPr>
          <p:cNvPr id="49163" name="Picture 11"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65" name="Picture 13"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442913" cy="228600"/>
          </a:xfrm>
          <a:prstGeom prst="rect">
            <a:avLst/>
          </a:prstGeom>
          <a:noFill/>
          <a:extLst>
            <a:ext uri="{909E8E84-426E-40DD-AFC4-6F175D3DCCD1}">
              <a14:hiddenFill xmlns:a14="http://schemas.microsoft.com/office/drawing/2010/main">
                <a:solidFill>
                  <a:srgbClr val="FFFFFF"/>
                </a:solidFill>
              </a14:hiddenFill>
            </a:ext>
          </a:extLst>
        </p:spPr>
      </p:pic>
      <p:sp>
        <p:nvSpPr>
          <p:cNvPr id="49166" name="Oval 14"/>
          <p:cNvSpPr>
            <a:spLocks noChangeArrowheads="1"/>
          </p:cNvSpPr>
          <p:nvPr/>
        </p:nvSpPr>
        <p:spPr bwMode="auto">
          <a:xfrm>
            <a:off x="838200" y="1600200"/>
            <a:ext cx="457200" cy="762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7" name="Oval 15"/>
          <p:cNvSpPr>
            <a:spLocks noChangeArrowheads="1"/>
          </p:cNvSpPr>
          <p:nvPr/>
        </p:nvSpPr>
        <p:spPr bwMode="auto">
          <a:xfrm>
            <a:off x="1600200" y="32766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73" name="Group 21"/>
          <p:cNvGrpSpPr>
            <a:grpSpLocks/>
          </p:cNvGrpSpPr>
          <p:nvPr/>
        </p:nvGrpSpPr>
        <p:grpSpPr bwMode="auto">
          <a:xfrm>
            <a:off x="228600" y="1295400"/>
            <a:ext cx="3887788" cy="2916238"/>
            <a:chOff x="144" y="816"/>
            <a:chExt cx="2449" cy="1837"/>
          </a:xfrm>
        </p:grpSpPr>
        <p:pic>
          <p:nvPicPr>
            <p:cNvPr id="49170" name="Picture 18" descr="IMG_02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816"/>
              <a:ext cx="2449" cy="1837"/>
            </a:xfrm>
            <a:prstGeom prst="rect">
              <a:avLst/>
            </a:prstGeom>
            <a:noFill/>
            <a:extLst>
              <a:ext uri="{909E8E84-426E-40DD-AFC4-6F175D3DCCD1}">
                <a14:hiddenFill xmlns:a14="http://schemas.microsoft.com/office/drawing/2010/main">
                  <a:solidFill>
                    <a:srgbClr val="FFFFFF"/>
                  </a:solidFill>
                </a14:hiddenFill>
              </a:ext>
            </a:extLst>
          </p:spPr>
        </p:pic>
        <p:sp>
          <p:nvSpPr>
            <p:cNvPr id="49171" name="Oval 19"/>
            <p:cNvSpPr>
              <a:spLocks noChangeArrowheads="1"/>
            </p:cNvSpPr>
            <p:nvPr/>
          </p:nvSpPr>
          <p:spPr bwMode="auto">
            <a:xfrm>
              <a:off x="528" y="1008"/>
              <a:ext cx="288" cy="48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2" name="Oval 20"/>
            <p:cNvSpPr>
              <a:spLocks noChangeArrowheads="1"/>
            </p:cNvSpPr>
            <p:nvPr/>
          </p:nvSpPr>
          <p:spPr bwMode="auto">
            <a:xfrm>
              <a:off x="1008" y="2064"/>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174" name="Picture 22"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75" name="Picture 23"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76" name="Picture 24"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77" name="Picture 25"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442913" cy="228600"/>
          </a:xfrm>
          <a:prstGeom prst="rect">
            <a:avLst/>
          </a:prstGeom>
          <a:noFill/>
          <a:extLst>
            <a:ext uri="{909E8E84-426E-40DD-AFC4-6F175D3DCCD1}">
              <a14:hiddenFill xmlns:a14="http://schemas.microsoft.com/office/drawing/2010/main">
                <a:solidFill>
                  <a:srgbClr val="FFFFFF"/>
                </a:solidFill>
              </a14:hiddenFill>
            </a:ext>
          </a:extLst>
        </p:spPr>
      </p:pic>
      <p:pic>
        <p:nvPicPr>
          <p:cNvPr id="49178" name="Picture 26"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442913"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49183" name="Group 31"/>
          <p:cNvGrpSpPr>
            <a:grpSpLocks/>
          </p:cNvGrpSpPr>
          <p:nvPr/>
        </p:nvGrpSpPr>
        <p:grpSpPr bwMode="auto">
          <a:xfrm>
            <a:off x="4876800" y="1295400"/>
            <a:ext cx="3887788" cy="2916238"/>
            <a:chOff x="3072" y="816"/>
            <a:chExt cx="2449" cy="1837"/>
          </a:xfrm>
        </p:grpSpPr>
        <p:pic>
          <p:nvPicPr>
            <p:cNvPr id="49179" name="Picture 27" descr="IMG_0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2" y="816"/>
              <a:ext cx="2449" cy="1837"/>
            </a:xfrm>
            <a:prstGeom prst="rect">
              <a:avLst/>
            </a:prstGeom>
            <a:noFill/>
            <a:extLst>
              <a:ext uri="{909E8E84-426E-40DD-AFC4-6F175D3DCCD1}">
                <a14:hiddenFill xmlns:a14="http://schemas.microsoft.com/office/drawing/2010/main">
                  <a:solidFill>
                    <a:srgbClr val="FFFFFF"/>
                  </a:solidFill>
                </a14:hiddenFill>
              </a:ext>
            </a:extLst>
          </p:spPr>
        </p:pic>
        <p:pic>
          <p:nvPicPr>
            <p:cNvPr id="49180" name="Picture 28"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344"/>
              <a:ext cx="279" cy="144"/>
            </a:xfrm>
            <a:prstGeom prst="rect">
              <a:avLst/>
            </a:prstGeom>
            <a:noFill/>
            <a:extLst>
              <a:ext uri="{909E8E84-426E-40DD-AFC4-6F175D3DCCD1}">
                <a14:hiddenFill xmlns:a14="http://schemas.microsoft.com/office/drawing/2010/main">
                  <a:solidFill>
                    <a:srgbClr val="FFFFFF"/>
                  </a:solidFill>
                </a14:hiddenFill>
              </a:ext>
            </a:extLst>
          </p:spPr>
        </p:pic>
        <p:pic>
          <p:nvPicPr>
            <p:cNvPr id="49181" name="Picture 29"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200"/>
              <a:ext cx="279" cy="144"/>
            </a:xfrm>
            <a:prstGeom prst="rect">
              <a:avLst/>
            </a:prstGeom>
            <a:noFill/>
            <a:extLst>
              <a:ext uri="{909E8E84-426E-40DD-AFC4-6F175D3DCCD1}">
                <a14:hiddenFill xmlns:a14="http://schemas.microsoft.com/office/drawing/2010/main">
                  <a:solidFill>
                    <a:srgbClr val="FFFFFF"/>
                  </a:solidFill>
                </a14:hiddenFill>
              </a:ext>
            </a:extLst>
          </p:spPr>
        </p:pic>
        <p:pic>
          <p:nvPicPr>
            <p:cNvPr id="49182" name="Picture 30" descr="BD2129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056"/>
              <a:ext cx="279" cy="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57E64C0-08F9-46E8-AB38-DA76D69D1CC0}"/>
              </a:ext>
            </a:extLst>
          </p:cNvPr>
          <p:cNvGrpSpPr/>
          <p:nvPr/>
        </p:nvGrpSpPr>
        <p:grpSpPr>
          <a:xfrm>
            <a:off x="0" y="0"/>
            <a:ext cx="9144000" cy="830263"/>
            <a:chOff x="0" y="0"/>
            <a:chExt cx="9144000" cy="830263"/>
          </a:xfrm>
        </p:grpSpPr>
        <p:sp>
          <p:nvSpPr>
            <p:cNvPr id="30" name="TextBox 29">
              <a:extLst>
                <a:ext uri="{FF2B5EF4-FFF2-40B4-BE49-F238E27FC236}">
                  <a16:creationId xmlns:a16="http://schemas.microsoft.com/office/drawing/2014/main" id="{212636A0-A09D-440D-87F9-07B90E2BDA0F}"/>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31" name="TextBox 30">
              <a:extLst>
                <a:ext uri="{FF2B5EF4-FFF2-40B4-BE49-F238E27FC236}">
                  <a16:creationId xmlns:a16="http://schemas.microsoft.com/office/drawing/2014/main" id="{F7D40612-EED2-4635-96F8-F3BF90FFF8EE}"/>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25230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15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SIMULCAST</a:t>
            </a:r>
          </a:p>
        </p:txBody>
      </p:sp>
      <p:sp>
        <p:nvSpPr>
          <p:cNvPr id="50181" name="TextBox 7"/>
          <p:cNvSpPr txBox="1">
            <a:spLocks noChangeArrowheads="1"/>
          </p:cNvSpPr>
          <p:nvPr/>
        </p:nvSpPr>
        <p:spPr bwMode="auto">
          <a:xfrm>
            <a:off x="228600" y="502920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US" altLang="en-US" sz="2400" dirty="0">
                <a:solidFill>
                  <a:schemeClr val="bg1"/>
                </a:solidFill>
              </a:rPr>
              <a:t>To clear Simulcast, press the “FUNC” key. Then press the “ZERO” key to cancel the mode.</a:t>
            </a:r>
          </a:p>
          <a:p>
            <a:pPr>
              <a:buFont typeface="Arial" charset="0"/>
              <a:buChar char="•"/>
            </a:pPr>
            <a:endParaRPr lang="en-US" altLang="en-US" sz="2400" dirty="0">
              <a:solidFill>
                <a:schemeClr val="bg1"/>
              </a:solidFill>
            </a:endParaRPr>
          </a:p>
        </p:txBody>
      </p:sp>
      <p:sp>
        <p:nvSpPr>
          <p:cNvPr id="9" name="Date Placeholder 8"/>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28A44E79-105C-49DC-90BF-FFAB1503B8D9}" type="datetime1">
              <a:rPr lang="en-US" sz="1200">
                <a:solidFill>
                  <a:schemeClr val="tx1">
                    <a:tint val="75000"/>
                  </a:schemeClr>
                </a:solidFill>
                <a:latin typeface="+mn-lt"/>
                <a:cs typeface="+mn-cs"/>
              </a:rPr>
              <a:pPr fontAlgn="auto">
                <a:spcBef>
                  <a:spcPts val="0"/>
                </a:spcBef>
                <a:spcAft>
                  <a:spcPts val="0"/>
                </a:spcAft>
                <a:defRPr/>
              </a:pPr>
              <a:t>7/7/2022</a:t>
            </a:fld>
            <a:endParaRPr lang="en-US" sz="1200" dirty="0">
              <a:solidFill>
                <a:schemeClr val="tx1">
                  <a:tint val="75000"/>
                </a:schemeClr>
              </a:solidFill>
              <a:latin typeface="+mn-lt"/>
              <a:cs typeface="+mn-cs"/>
            </a:endParaRPr>
          </a:p>
        </p:txBody>
      </p:sp>
      <p:sp>
        <p:nvSpPr>
          <p:cNvPr id="10" name="Footer Placeholder 9"/>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a:solidFill>
                  <a:schemeClr val="tx1">
                    <a:tint val="75000"/>
                  </a:schemeClr>
                </a:solidFill>
                <a:latin typeface="+mn-lt"/>
                <a:cs typeface="+mn-cs"/>
              </a:rPr>
              <a:t>TDFM-9000 ARNG H-60  Training</a:t>
            </a:r>
          </a:p>
        </p:txBody>
      </p:sp>
      <p:sp>
        <p:nvSpPr>
          <p:cNvPr id="11" name="Slide Number Placeholder 10"/>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A23D51-E0C7-4B22-8BC4-8D0C4DEBBA08}" type="slidenum">
              <a:rPr lang="en-US" sz="1200">
                <a:solidFill>
                  <a:schemeClr val="tx1">
                    <a:tint val="75000"/>
                  </a:schemeClr>
                </a:solidFill>
                <a:latin typeface="+mn-lt"/>
                <a:cs typeface="+mn-cs"/>
              </a:rPr>
              <a:pPr algn="r" fontAlgn="auto">
                <a:spcBef>
                  <a:spcPts val="0"/>
                </a:spcBef>
                <a:spcAft>
                  <a:spcPts val="0"/>
                </a:spcAft>
                <a:defRPr/>
              </a:pPr>
              <a:t>69</a:t>
            </a:fld>
            <a:endParaRPr lang="en-US" sz="1200" dirty="0">
              <a:solidFill>
                <a:schemeClr val="tx1">
                  <a:tint val="75000"/>
                </a:schemeClr>
              </a:solidFill>
              <a:latin typeface="+mn-lt"/>
              <a:cs typeface="+mn-cs"/>
            </a:endParaRPr>
          </a:p>
        </p:txBody>
      </p:sp>
      <p:pic>
        <p:nvPicPr>
          <p:cNvPr id="50185" name="Picture 9" descr="IMG_02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3887788" cy="2916238"/>
          </a:xfrm>
          <a:prstGeom prst="rect">
            <a:avLst/>
          </a:prstGeom>
          <a:noFill/>
          <a:extLst>
            <a:ext uri="{909E8E84-426E-40DD-AFC4-6F175D3DCCD1}">
              <a14:hiddenFill xmlns:a14="http://schemas.microsoft.com/office/drawing/2010/main">
                <a:solidFill>
                  <a:srgbClr val="FFFFFF"/>
                </a:solidFill>
              </a14:hiddenFill>
            </a:ext>
          </a:extLst>
        </p:spPr>
      </p:pic>
      <p:pic>
        <p:nvPicPr>
          <p:cNvPr id="50186" name="Picture 10" descr="IMG_02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95400"/>
            <a:ext cx="3811588" cy="2859088"/>
          </a:xfrm>
          <a:prstGeom prst="rect">
            <a:avLst/>
          </a:prstGeom>
          <a:noFill/>
          <a:extLst>
            <a:ext uri="{909E8E84-426E-40DD-AFC4-6F175D3DCCD1}">
              <a14:hiddenFill xmlns:a14="http://schemas.microsoft.com/office/drawing/2010/main">
                <a:solidFill>
                  <a:srgbClr val="FFFFFF"/>
                </a:solidFill>
              </a14:hiddenFill>
            </a:ext>
          </a:extLst>
        </p:spPr>
      </p:pic>
      <p:sp>
        <p:nvSpPr>
          <p:cNvPr id="50187" name="Oval 11"/>
          <p:cNvSpPr>
            <a:spLocks noChangeArrowheads="1"/>
          </p:cNvSpPr>
          <p:nvPr/>
        </p:nvSpPr>
        <p:spPr bwMode="auto">
          <a:xfrm>
            <a:off x="1828800" y="35052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 name="Oval 12"/>
          <p:cNvSpPr>
            <a:spLocks noChangeArrowheads="1"/>
          </p:cNvSpPr>
          <p:nvPr/>
        </p:nvSpPr>
        <p:spPr bwMode="auto">
          <a:xfrm>
            <a:off x="7772400" y="3276600"/>
            <a:ext cx="3810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191" name="Group 15"/>
          <p:cNvGrpSpPr>
            <a:grpSpLocks/>
          </p:cNvGrpSpPr>
          <p:nvPr/>
        </p:nvGrpSpPr>
        <p:grpSpPr bwMode="auto">
          <a:xfrm>
            <a:off x="4800600" y="1295400"/>
            <a:ext cx="3811588" cy="2859088"/>
            <a:chOff x="3024" y="816"/>
            <a:chExt cx="2401" cy="1801"/>
          </a:xfrm>
        </p:grpSpPr>
        <p:pic>
          <p:nvPicPr>
            <p:cNvPr id="50189" name="Picture 13" descr="IMG_02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816"/>
              <a:ext cx="2401" cy="1801"/>
            </a:xfrm>
            <a:prstGeom prst="rect">
              <a:avLst/>
            </a:prstGeom>
            <a:noFill/>
            <a:extLst>
              <a:ext uri="{909E8E84-426E-40DD-AFC4-6F175D3DCCD1}">
                <a14:hiddenFill xmlns:a14="http://schemas.microsoft.com/office/drawing/2010/main">
                  <a:solidFill>
                    <a:srgbClr val="FFFFFF"/>
                  </a:solidFill>
                </a14:hiddenFill>
              </a:ext>
            </a:extLst>
          </p:spPr>
        </p:pic>
        <p:sp>
          <p:nvSpPr>
            <p:cNvPr id="50190" name="Oval 14"/>
            <p:cNvSpPr>
              <a:spLocks noChangeArrowheads="1"/>
            </p:cNvSpPr>
            <p:nvPr/>
          </p:nvSpPr>
          <p:spPr bwMode="auto">
            <a:xfrm>
              <a:off x="4896" y="2064"/>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 name="Group 18"/>
          <p:cNvGrpSpPr>
            <a:grpSpLocks/>
          </p:cNvGrpSpPr>
          <p:nvPr/>
        </p:nvGrpSpPr>
        <p:grpSpPr bwMode="auto">
          <a:xfrm>
            <a:off x="228600" y="1219200"/>
            <a:ext cx="3887788" cy="2916238"/>
            <a:chOff x="144" y="768"/>
            <a:chExt cx="2449" cy="1837"/>
          </a:xfrm>
        </p:grpSpPr>
        <p:pic>
          <p:nvPicPr>
            <p:cNvPr id="50192" name="Picture 16" descr="IMG_02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768"/>
              <a:ext cx="2449" cy="1837"/>
            </a:xfrm>
            <a:prstGeom prst="rect">
              <a:avLst/>
            </a:prstGeom>
            <a:noFill/>
            <a:extLst>
              <a:ext uri="{909E8E84-426E-40DD-AFC4-6F175D3DCCD1}">
                <a14:hiddenFill xmlns:a14="http://schemas.microsoft.com/office/drawing/2010/main">
                  <a:solidFill>
                    <a:srgbClr val="FFFFFF"/>
                  </a:solidFill>
                </a14:hiddenFill>
              </a:ext>
            </a:extLst>
          </p:spPr>
        </p:pic>
        <p:sp>
          <p:nvSpPr>
            <p:cNvPr id="50193" name="Oval 17"/>
            <p:cNvSpPr>
              <a:spLocks noChangeArrowheads="1"/>
            </p:cNvSpPr>
            <p:nvPr/>
          </p:nvSpPr>
          <p:spPr bwMode="auto">
            <a:xfrm>
              <a:off x="1152" y="2208"/>
              <a:ext cx="240" cy="24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 name="Group 17">
            <a:extLst>
              <a:ext uri="{FF2B5EF4-FFF2-40B4-BE49-F238E27FC236}">
                <a16:creationId xmlns:a16="http://schemas.microsoft.com/office/drawing/2014/main" id="{3606C859-839E-40F6-BC48-C401AA517967}"/>
              </a:ext>
            </a:extLst>
          </p:cNvPr>
          <p:cNvGrpSpPr/>
          <p:nvPr/>
        </p:nvGrpSpPr>
        <p:grpSpPr>
          <a:xfrm>
            <a:off x="0" y="0"/>
            <a:ext cx="9144000" cy="830263"/>
            <a:chOff x="0" y="0"/>
            <a:chExt cx="9144000" cy="830263"/>
          </a:xfrm>
        </p:grpSpPr>
        <p:sp>
          <p:nvSpPr>
            <p:cNvPr id="19" name="TextBox 18">
              <a:extLst>
                <a:ext uri="{FF2B5EF4-FFF2-40B4-BE49-F238E27FC236}">
                  <a16:creationId xmlns:a16="http://schemas.microsoft.com/office/drawing/2014/main" id="{7EB97D31-2372-4148-A411-926E719F3190}"/>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0" name="TextBox 19">
              <a:extLst>
                <a:ext uri="{FF2B5EF4-FFF2-40B4-BE49-F238E27FC236}">
                  <a16:creationId xmlns:a16="http://schemas.microsoft.com/office/drawing/2014/main" id="{C4ACCEF6-C724-4E94-A76A-AD8D68AC1245}"/>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spTree>
    <p:extLst>
      <p:ext uri="{BB962C8B-B14F-4D97-AF65-F5344CB8AC3E}">
        <p14:creationId xmlns:p14="http://schemas.microsoft.com/office/powerpoint/2010/main" val="340773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D36C3C-AFE5-4CFC-9A03-139C81D01002}"/>
              </a:ext>
            </a:extLst>
          </p:cNvPr>
          <p:cNvSpPr txBox="1"/>
          <p:nvPr/>
        </p:nvSpPr>
        <p:spPr>
          <a:xfrm>
            <a:off x="0" y="6058728"/>
            <a:ext cx="9144000" cy="769441"/>
          </a:xfrm>
          <a:prstGeom prst="rect">
            <a:avLst/>
          </a:prstGeom>
          <a:solidFill>
            <a:srgbClr val="002060"/>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152400" y="6181838"/>
            <a:ext cx="5843954" cy="523220"/>
          </a:xfrm>
          <a:prstGeom prst="rect">
            <a:avLst/>
          </a:prstGeom>
          <a:noFill/>
        </p:spPr>
        <p:txBody>
          <a:bodyPr wrap="square" rtlCol="0">
            <a:spAutoFit/>
          </a:bodyPr>
          <a:lstStyle/>
          <a:p>
            <a:r>
              <a:rPr lang="en-US" sz="2400" b="1" dirty="0">
                <a:solidFill>
                  <a:schemeClr val="bg1">
                    <a:lumMod val="40000"/>
                    <a:lumOff val="60000"/>
                  </a:schemeClr>
                </a:solidFill>
              </a:rPr>
              <a:t> </a:t>
            </a:r>
            <a:r>
              <a:rPr lang="en-US" sz="2800" b="1" dirty="0">
                <a:solidFill>
                  <a:schemeClr val="bg1">
                    <a:lumMod val="40000"/>
                    <a:lumOff val="60000"/>
                  </a:schemeClr>
                </a:solidFill>
              </a:rPr>
              <a:t>Project 25 </a:t>
            </a:r>
          </a:p>
        </p:txBody>
      </p:sp>
      <p:sp>
        <p:nvSpPr>
          <p:cNvPr id="2" name="Rectangle 1"/>
          <p:cNvSpPr/>
          <p:nvPr/>
        </p:nvSpPr>
        <p:spPr>
          <a:xfrm>
            <a:off x="665328" y="1066800"/>
            <a:ext cx="7945272" cy="3785652"/>
          </a:xfrm>
          <a:prstGeom prst="rect">
            <a:avLst/>
          </a:prstGeom>
        </p:spPr>
        <p:txBody>
          <a:bodyPr wrap="square">
            <a:spAutoFit/>
          </a:bodyPr>
          <a:lstStyle/>
          <a:p>
            <a:r>
              <a:rPr lang="en-US" sz="2000" dirty="0">
                <a:solidFill>
                  <a:schemeClr val="bg1"/>
                </a:solidFill>
              </a:rPr>
              <a:t>(P25) was established to address the need for common digital public safety radio communications standards for first-responders and homeland security/emergency response professionals</a:t>
            </a:r>
          </a:p>
          <a:p>
            <a:endParaRPr lang="en-US" sz="2000" dirty="0">
              <a:solidFill>
                <a:schemeClr val="bg1"/>
              </a:solidFill>
            </a:endParaRPr>
          </a:p>
          <a:p>
            <a:r>
              <a:rPr lang="en-US" sz="2000" dirty="0">
                <a:solidFill>
                  <a:schemeClr val="bg1"/>
                </a:solidFill>
              </a:rPr>
              <a:t>P25 is the countries attempt at a radio interoperability standard.  Originally designed to support four bandwidths,  P25 has continued to evolve since its first deployments back in the early 90’s</a:t>
            </a:r>
          </a:p>
          <a:p>
            <a:endParaRPr lang="en-US" sz="2000" dirty="0">
              <a:solidFill>
                <a:schemeClr val="bg1"/>
              </a:solidFill>
            </a:endParaRPr>
          </a:p>
          <a:p>
            <a:endParaRPr lang="en-US" sz="2000" dirty="0">
              <a:solidFill>
                <a:schemeClr val="bg1"/>
              </a:solidFill>
            </a:endParaRPr>
          </a:p>
          <a:p>
            <a:r>
              <a:rPr lang="en-US" sz="2000" dirty="0">
                <a:solidFill>
                  <a:schemeClr val="bg1"/>
                </a:solidFill>
              </a:rPr>
              <a:t>Core Bandwidths  -    VHF FM	136 -174MHz	Federal</a:t>
            </a:r>
          </a:p>
          <a:p>
            <a:r>
              <a:rPr lang="en-US" sz="2000" dirty="0">
                <a:solidFill>
                  <a:schemeClr val="bg1"/>
                </a:solidFill>
              </a:rPr>
              <a:t>	                      UHF-LO	380-520MH          Civil – Muni / Federal</a:t>
            </a:r>
          </a:p>
          <a:p>
            <a:r>
              <a:rPr lang="en-US" sz="2000" dirty="0">
                <a:solidFill>
                  <a:schemeClr val="bg1"/>
                </a:solidFill>
              </a:rPr>
              <a:t>		      7/800	764-870MHz	Statewide</a:t>
            </a:r>
          </a:p>
        </p:txBody>
      </p:sp>
      <p:pic>
        <p:nvPicPr>
          <p:cNvPr id="5" name="Picture 4">
            <a:extLst>
              <a:ext uri="{FF2B5EF4-FFF2-40B4-BE49-F238E27FC236}">
                <a16:creationId xmlns:a16="http://schemas.microsoft.com/office/drawing/2014/main" id="{6B537833-C726-469A-88A2-F92DA0710984}"/>
              </a:ext>
            </a:extLst>
          </p:cNvPr>
          <p:cNvPicPr>
            <a:picLocks noChangeAspect="1"/>
          </p:cNvPicPr>
          <p:nvPr/>
        </p:nvPicPr>
        <p:blipFill>
          <a:blip r:embed="rId2"/>
          <a:stretch>
            <a:fillRect/>
          </a:stretch>
        </p:blipFill>
        <p:spPr>
          <a:xfrm>
            <a:off x="7680833" y="6044113"/>
            <a:ext cx="1463167" cy="813887"/>
          </a:xfrm>
          <a:prstGeom prst="rect">
            <a:avLst/>
          </a:prstGeom>
        </p:spPr>
      </p:pic>
    </p:spTree>
    <p:extLst>
      <p:ext uri="{BB962C8B-B14F-4D97-AF65-F5344CB8AC3E}">
        <p14:creationId xmlns:p14="http://schemas.microsoft.com/office/powerpoint/2010/main" val="205497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licopter in a field&#10;&#10;Description automatically generated with medium confidence">
            <a:extLst>
              <a:ext uri="{FF2B5EF4-FFF2-40B4-BE49-F238E27FC236}">
                <a16:creationId xmlns:a16="http://schemas.microsoft.com/office/drawing/2014/main" id="{06E1FD69-E354-61F7-BDBD-D26BA3726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01" cy="5791200"/>
          </a:xfrm>
          <a:prstGeom prst="rect">
            <a:avLst/>
          </a:prstGeom>
        </p:spPr>
      </p:pic>
      <p:sp>
        <p:nvSpPr>
          <p:cNvPr id="2" name="TextBox 1"/>
          <p:cNvSpPr txBox="1"/>
          <p:nvPr/>
        </p:nvSpPr>
        <p:spPr>
          <a:xfrm>
            <a:off x="699" y="5304419"/>
            <a:ext cx="9143301" cy="1569660"/>
          </a:xfrm>
          <a:prstGeom prst="rect">
            <a:avLst/>
          </a:prstGeom>
          <a:solidFill>
            <a:srgbClr val="002060"/>
          </a:solidFill>
        </p:spPr>
        <p:txBody>
          <a:bodyPr wrap="square" rtlCol="0">
            <a:spAutoFit/>
          </a:bodyPr>
          <a:lstStyle/>
          <a:p>
            <a:pPr algn="ctr"/>
            <a:r>
              <a:rPr lang="en-US" sz="3200" dirty="0">
                <a:solidFill>
                  <a:schemeClr val="bg1">
                    <a:lumMod val="40000"/>
                    <a:lumOff val="60000"/>
                  </a:schemeClr>
                </a:solidFill>
              </a:rPr>
              <a:t>Builds and Capabilities</a:t>
            </a:r>
          </a:p>
          <a:p>
            <a:pPr algn="ctr"/>
            <a:endParaRPr lang="en-US" sz="3200" dirty="0">
              <a:solidFill>
                <a:schemeClr val="bg1">
                  <a:lumMod val="40000"/>
                  <a:lumOff val="60000"/>
                </a:schemeClr>
              </a:solidFill>
            </a:endParaRPr>
          </a:p>
          <a:p>
            <a:pPr algn="ctr"/>
            <a:endParaRPr lang="en-US" sz="3200" dirty="0">
              <a:solidFill>
                <a:schemeClr val="bg1">
                  <a:lumMod val="40000"/>
                  <a:lumOff val="60000"/>
                </a:schemeClr>
              </a:solidFill>
            </a:endParaRPr>
          </a:p>
        </p:txBody>
      </p:sp>
    </p:spTree>
    <p:extLst>
      <p:ext uri="{BB962C8B-B14F-4D97-AF65-F5344CB8AC3E}">
        <p14:creationId xmlns:p14="http://schemas.microsoft.com/office/powerpoint/2010/main" val="4208593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3124BD-825B-4C9D-8D29-B125DCA4A006}"/>
              </a:ext>
            </a:extLst>
          </p:cNvPr>
          <p:cNvGrpSpPr/>
          <p:nvPr/>
        </p:nvGrpSpPr>
        <p:grpSpPr>
          <a:xfrm>
            <a:off x="0" y="0"/>
            <a:ext cx="9144000" cy="830263"/>
            <a:chOff x="0" y="0"/>
            <a:chExt cx="9144000" cy="830263"/>
          </a:xfrm>
        </p:grpSpPr>
        <p:sp>
          <p:nvSpPr>
            <p:cNvPr id="7" name="TextBox 6">
              <a:extLst>
                <a:ext uri="{FF2B5EF4-FFF2-40B4-BE49-F238E27FC236}">
                  <a16:creationId xmlns:a16="http://schemas.microsoft.com/office/drawing/2014/main" id="{32DF2B47-A95D-4F17-8DF2-0DC72E3909CA}"/>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8" name="TextBox 7">
              <a:extLst>
                <a:ext uri="{FF2B5EF4-FFF2-40B4-BE49-F238E27FC236}">
                  <a16:creationId xmlns:a16="http://schemas.microsoft.com/office/drawing/2014/main" id="{36F3A34F-E3AE-4CC8-847E-C95D9ABB2333}"/>
                </a:ext>
              </a:extLst>
            </p:cNvPr>
            <p:cNvSpPr txBox="1"/>
            <p:nvPr/>
          </p:nvSpPr>
          <p:spPr>
            <a:xfrm>
              <a:off x="0" y="152400"/>
              <a:ext cx="5843588" cy="5191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800" b="1">
                  <a:solidFill>
                    <a:srgbClr val="D9D9D9"/>
                  </a:solidFill>
                </a:rPr>
                <a:t>TDFM 9000 OPERATION</a:t>
              </a: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 y="696092"/>
            <a:ext cx="9139451" cy="616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1394" y="871865"/>
            <a:ext cx="5736827" cy="523220"/>
          </a:xfrm>
          <a:prstGeom prst="rect">
            <a:avLst/>
          </a:prstGeom>
          <a:noFill/>
        </p:spPr>
        <p:txBody>
          <a:bodyPr wrap="none" rtlCol="0">
            <a:spAutoFit/>
          </a:bodyPr>
          <a:lstStyle/>
          <a:p>
            <a:r>
              <a:rPr lang="en-US" sz="2800" dirty="0">
                <a:solidFill>
                  <a:schemeClr val="bg1"/>
                </a:solidFill>
              </a:rPr>
              <a:t>CPS  Customer Programming Software</a:t>
            </a:r>
          </a:p>
        </p:txBody>
      </p:sp>
    </p:spTree>
    <p:extLst>
      <p:ext uri="{BB962C8B-B14F-4D97-AF65-F5344CB8AC3E}">
        <p14:creationId xmlns:p14="http://schemas.microsoft.com/office/powerpoint/2010/main" val="2732808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Intro to Motorola CPS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913" y="1219200"/>
            <a:ext cx="6930173" cy="464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404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- 101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46344"/>
            <a:ext cx="5449792" cy="365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9113" y="4876800"/>
            <a:ext cx="88392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Motorola modules must be programmed with a program called “APX CPS” which stand for “APX Customer Programming Software”.</a:t>
            </a:r>
          </a:p>
          <a:p>
            <a:pPr marL="342900" indent="-342900">
              <a:buFont typeface="Arial" panose="020B0604020202020204" pitchFamily="34" charset="0"/>
              <a:buChar char="•"/>
            </a:pPr>
            <a:r>
              <a:rPr lang="en-US" sz="2000" dirty="0">
                <a:solidFill>
                  <a:schemeClr val="bg1"/>
                </a:solidFill>
              </a:rPr>
              <a:t>Revision of CPS is VERY IMPORTANT.  Once a module is programmed with a revision of CPS,  you cannot program it with an older revision of CPS!!!!</a:t>
            </a:r>
          </a:p>
        </p:txBody>
      </p:sp>
    </p:spTree>
    <p:extLst>
      <p:ext uri="{BB962C8B-B14F-4D97-AF65-F5344CB8AC3E}">
        <p14:creationId xmlns:p14="http://schemas.microsoft.com/office/powerpoint/2010/main" val="38021329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Read a Module </a:t>
            </a:r>
          </a:p>
        </p:txBody>
      </p:sp>
      <p:sp>
        <p:nvSpPr>
          <p:cNvPr id="2" name="TextBox 1"/>
          <p:cNvSpPr txBox="1"/>
          <p:nvPr/>
        </p:nvSpPr>
        <p:spPr>
          <a:xfrm>
            <a:off x="304800" y="4038600"/>
            <a:ext cx="88392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Power-up the TDFM-9000.</a:t>
            </a:r>
          </a:p>
          <a:p>
            <a:pPr marL="342900" indent="-342900">
              <a:buFont typeface="Arial" panose="020B0604020202020204" pitchFamily="34" charset="0"/>
              <a:buChar char="•"/>
            </a:pPr>
            <a:r>
              <a:rPr lang="en-US" sz="2000" dirty="0">
                <a:solidFill>
                  <a:schemeClr val="bg1"/>
                </a:solidFill>
              </a:rPr>
              <a:t>Connect the cable (</a:t>
            </a:r>
            <a:r>
              <a:rPr lang="en-US" sz="2000" dirty="0" err="1">
                <a:solidFill>
                  <a:schemeClr val="bg1"/>
                </a:solidFill>
              </a:rPr>
              <a:t>TiL</a:t>
            </a:r>
            <a:r>
              <a:rPr lang="en-US" sz="2000" dirty="0">
                <a:solidFill>
                  <a:schemeClr val="bg1"/>
                </a:solidFill>
              </a:rPr>
              <a:t> P/N 127499 “PC-9000 “) between the programing port on the front of the TDFM-9000 and your computer.</a:t>
            </a:r>
          </a:p>
          <a:p>
            <a:pPr marL="342900" indent="-342900">
              <a:buFont typeface="Arial" panose="020B0604020202020204" pitchFamily="34" charset="0"/>
              <a:buChar char="•"/>
            </a:pPr>
            <a:r>
              <a:rPr lang="en-US" sz="2000" dirty="0">
                <a:solidFill>
                  <a:schemeClr val="bg1"/>
                </a:solidFill>
              </a:rPr>
              <a:t>Select which band you want to read by pressing one of the band select soft buttons.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0094" y="1046345"/>
            <a:ext cx="3672124" cy="268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46344"/>
            <a:ext cx="3352800" cy="263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563806" y="3045725"/>
            <a:ext cx="533400" cy="629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14400" y="1143000"/>
            <a:ext cx="649406"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587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Read a Module </a:t>
            </a:r>
          </a:p>
        </p:txBody>
      </p:sp>
      <p:sp>
        <p:nvSpPr>
          <p:cNvPr id="2" name="TextBox 1"/>
          <p:cNvSpPr txBox="1"/>
          <p:nvPr/>
        </p:nvSpPr>
        <p:spPr>
          <a:xfrm>
            <a:off x="304800" y="4572000"/>
            <a:ext cx="88392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Select “Read a Radio” button on the CPS opening page or “Read Device” under the Device tab (both highlighted above) then follow additional instructs of CPS to start the process.</a:t>
            </a:r>
          </a:p>
          <a:p>
            <a:pPr marL="342900" indent="-342900">
              <a:buFont typeface="Arial" panose="020B0604020202020204" pitchFamily="34" charset="0"/>
              <a:buChar char="•"/>
            </a:pPr>
            <a:r>
              <a:rPr lang="en-US" sz="2000" dirty="0">
                <a:solidFill>
                  <a:schemeClr val="bg1"/>
                </a:solidFill>
              </a:rPr>
              <a:t>TDFM-9000  band selected for reading will display “Programming” once the process begins</a:t>
            </a:r>
          </a:p>
          <a:p>
            <a:pPr marL="342900" indent="-342900">
              <a:buFont typeface="Arial" panose="020B0604020202020204" pitchFamily="34" charset="0"/>
              <a:buChar char="•"/>
            </a:pPr>
            <a:r>
              <a:rPr lang="en-US" sz="2000" dirty="0">
                <a:solidFill>
                  <a:schemeClr val="bg1"/>
                </a:solidFill>
              </a:rPr>
              <a:t>CPS will indicate the status of the process.</a:t>
            </a:r>
          </a:p>
        </p:txBody>
      </p:sp>
      <p:grpSp>
        <p:nvGrpSpPr>
          <p:cNvPr id="13" name="Group 12"/>
          <p:cNvGrpSpPr/>
          <p:nvPr/>
        </p:nvGrpSpPr>
        <p:grpSpPr>
          <a:xfrm>
            <a:off x="1185081" y="840097"/>
            <a:ext cx="6511120" cy="3655703"/>
            <a:chOff x="609600" y="932602"/>
            <a:chExt cx="7887210" cy="409659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932602"/>
              <a:ext cx="7658611" cy="4096598"/>
            </a:xfrm>
            <a:prstGeom prst="rect">
              <a:avLst/>
            </a:prstGeom>
          </p:spPr>
        </p:pic>
        <p:sp>
          <p:nvSpPr>
            <p:cNvPr id="8" name="Oval 7"/>
            <p:cNvSpPr/>
            <p:nvPr/>
          </p:nvSpPr>
          <p:spPr>
            <a:xfrm>
              <a:off x="609600" y="1143000"/>
              <a:ext cx="1066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800" y="3048000"/>
              <a:ext cx="2057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115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Warning!!!! </a:t>
            </a:r>
          </a:p>
        </p:txBody>
      </p:sp>
      <p:sp>
        <p:nvSpPr>
          <p:cNvPr id="4" name="TextBox 3"/>
          <p:cNvSpPr txBox="1"/>
          <p:nvPr/>
        </p:nvSpPr>
        <p:spPr>
          <a:xfrm>
            <a:off x="1371600" y="1828800"/>
            <a:ext cx="6400800" cy="3662541"/>
          </a:xfrm>
          <a:prstGeom prst="rect">
            <a:avLst/>
          </a:prstGeom>
          <a:noFill/>
          <a:ln w="38100">
            <a:solidFill>
              <a:srgbClr val="FF0000"/>
            </a:solidFill>
          </a:ln>
        </p:spPr>
        <p:txBody>
          <a:bodyPr wrap="square" rtlCol="0">
            <a:spAutoFit/>
          </a:bodyPr>
          <a:lstStyle/>
          <a:p>
            <a:pPr algn="ctr"/>
            <a:r>
              <a:rPr lang="en-US" sz="7200" dirty="0">
                <a:solidFill>
                  <a:schemeClr val="bg1"/>
                </a:solidFill>
              </a:rPr>
              <a:t>!!!!Warning!!!!</a:t>
            </a:r>
          </a:p>
          <a:p>
            <a:pPr algn="ctr"/>
            <a:r>
              <a:rPr lang="en-US" sz="4000" dirty="0">
                <a:solidFill>
                  <a:schemeClr val="bg1"/>
                </a:solidFill>
              </a:rPr>
              <a:t>Do NOT unplug the cable during a CPS Read or Write Operation – bad things can happen to the module</a:t>
            </a:r>
          </a:p>
        </p:txBody>
      </p:sp>
    </p:spTree>
    <p:extLst>
      <p:ext uri="{BB962C8B-B14F-4D97-AF65-F5344CB8AC3E}">
        <p14:creationId xmlns:p14="http://schemas.microsoft.com/office/powerpoint/2010/main" val="2240013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Read a Module </a:t>
            </a:r>
          </a:p>
        </p:txBody>
      </p:sp>
      <p:sp>
        <p:nvSpPr>
          <p:cNvPr id="2" name="TextBox 1"/>
          <p:cNvSpPr txBox="1"/>
          <p:nvPr/>
        </p:nvSpPr>
        <p:spPr>
          <a:xfrm>
            <a:off x="304800" y="5410200"/>
            <a:ext cx="8839200" cy="707886"/>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solidFill>
                  <a:schemeClr val="bg1"/>
                </a:solidFill>
              </a:rPr>
              <a:t>When the read process is complete, CPS will display something similar to the above.  The codeplug is now ready to be modified.</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69" y="971968"/>
            <a:ext cx="7893061" cy="420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866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1628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Saving Codeplug </a:t>
            </a:r>
          </a:p>
        </p:txBody>
      </p:sp>
      <p:sp>
        <p:nvSpPr>
          <p:cNvPr id="2" name="TextBox 1"/>
          <p:cNvSpPr txBox="1"/>
          <p:nvPr/>
        </p:nvSpPr>
        <p:spPr>
          <a:xfrm>
            <a:off x="276447" y="5638800"/>
            <a:ext cx="8839200" cy="830997"/>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chemeClr val="bg1"/>
                </a:solidFill>
              </a:rPr>
              <a:t>To save a Codeplug after reading or after making changes, click on the “M” button and select “Save” or “Save As”.</a:t>
            </a:r>
          </a:p>
        </p:txBody>
      </p:sp>
      <p:grpSp>
        <p:nvGrpSpPr>
          <p:cNvPr id="14" name="Group 13"/>
          <p:cNvGrpSpPr/>
          <p:nvPr/>
        </p:nvGrpSpPr>
        <p:grpSpPr>
          <a:xfrm>
            <a:off x="416608" y="838200"/>
            <a:ext cx="8310783" cy="4884002"/>
            <a:chOff x="457200" y="830998"/>
            <a:chExt cx="8310783" cy="488400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08" y="914400"/>
              <a:ext cx="8143875" cy="4343400"/>
            </a:xfrm>
            <a:prstGeom prst="rect">
              <a:avLst/>
            </a:prstGeom>
          </p:spPr>
        </p:pic>
        <p:sp>
          <p:nvSpPr>
            <p:cNvPr id="4" name="Oval 3"/>
            <p:cNvSpPr/>
            <p:nvPr/>
          </p:nvSpPr>
          <p:spPr>
            <a:xfrm>
              <a:off x="457200" y="830998"/>
              <a:ext cx="637953" cy="3882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1095153" y="1219200"/>
              <a:ext cx="3019647" cy="449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7747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1628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Write to a Module </a:t>
            </a:r>
          </a:p>
        </p:txBody>
      </p:sp>
      <p:sp>
        <p:nvSpPr>
          <p:cNvPr id="2" name="TextBox 1"/>
          <p:cNvSpPr txBox="1"/>
          <p:nvPr/>
        </p:nvSpPr>
        <p:spPr>
          <a:xfrm>
            <a:off x="304800" y="4876800"/>
            <a:ext cx="88392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To write a codeplug into a module, on the “Device” tab either select “write”(if the codeplug is originally from the module,  or “Clone” or “Clone Express” if the codeplug is going into a different module.</a:t>
            </a:r>
          </a:p>
          <a:p>
            <a:pPr marL="342900" indent="-342900">
              <a:buFont typeface="Arial" panose="020B0604020202020204" pitchFamily="34" charset="0"/>
              <a:buChar char="•"/>
            </a:pPr>
            <a:r>
              <a:rPr lang="en-US" sz="2000" dirty="0">
                <a:solidFill>
                  <a:schemeClr val="bg1"/>
                </a:solidFill>
              </a:rPr>
              <a:t>TDFM-9000  band selected for reading will display “Programming” once the process begins and CPS will indicate the status of the process.</a:t>
            </a:r>
          </a:p>
        </p:txBody>
      </p:sp>
      <p:grpSp>
        <p:nvGrpSpPr>
          <p:cNvPr id="3" name="Group 2"/>
          <p:cNvGrpSpPr/>
          <p:nvPr/>
        </p:nvGrpSpPr>
        <p:grpSpPr>
          <a:xfrm>
            <a:off x="1412604" y="990600"/>
            <a:ext cx="6366559" cy="3741002"/>
            <a:chOff x="2743200" y="789874"/>
            <a:chExt cx="7246718" cy="3875904"/>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89874"/>
              <a:ext cx="7246718" cy="387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3276600" y="830998"/>
              <a:ext cx="2286000" cy="679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7178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9CD28-9581-4120-AC76-C5DC0C07A68F}"/>
              </a:ext>
            </a:extLst>
          </p:cNvPr>
          <p:cNvSpPr txBox="1"/>
          <p:nvPr/>
        </p:nvSpPr>
        <p:spPr>
          <a:xfrm>
            <a:off x="10547" y="6029100"/>
            <a:ext cx="9144000" cy="830997"/>
          </a:xfrm>
          <a:prstGeom prst="rect">
            <a:avLst/>
          </a:prstGeom>
          <a:solidFill>
            <a:schemeClr val="accent1">
              <a:lumMod val="50000"/>
            </a:schemeClr>
          </a:solidFill>
        </p:spPr>
        <p:txBody>
          <a:bodyPr wrap="square" rtlCol="0">
            <a:spAutoFit/>
          </a:bodyPr>
          <a:lstStyle/>
          <a:p>
            <a:pPr defTabSz="685800"/>
            <a:r>
              <a:rPr lang="en-US" sz="2100" dirty="0">
                <a:solidFill>
                  <a:prstClr val="white">
                    <a:lumMod val="85000"/>
                  </a:prstClr>
                </a:solidFill>
                <a:latin typeface="Calibri" panose="020F0502020204030204"/>
              </a:rPr>
              <a:t>RADIO 101              P25 Explained</a:t>
            </a:r>
          </a:p>
          <a:p>
            <a:pPr defTabSz="685800"/>
            <a:endParaRPr lang="en-US" sz="27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209EF41-B29A-48AB-B7DB-041DE87CB4E4}"/>
              </a:ext>
            </a:extLst>
          </p:cNvPr>
          <p:cNvPicPr>
            <a:picLocks noChangeAspect="1"/>
          </p:cNvPicPr>
          <p:nvPr/>
        </p:nvPicPr>
        <p:blipFill>
          <a:blip r:embed="rId2"/>
          <a:stretch>
            <a:fillRect/>
          </a:stretch>
        </p:blipFill>
        <p:spPr>
          <a:xfrm>
            <a:off x="7680833" y="6029100"/>
            <a:ext cx="1463167" cy="813887"/>
          </a:xfrm>
          <a:prstGeom prst="rect">
            <a:avLst/>
          </a:prstGeom>
        </p:spPr>
      </p:pic>
      <p:pic>
        <p:nvPicPr>
          <p:cNvPr id="2" name="Picture 1">
            <a:extLst>
              <a:ext uri="{FF2B5EF4-FFF2-40B4-BE49-F238E27FC236}">
                <a16:creationId xmlns:a16="http://schemas.microsoft.com/office/drawing/2014/main" id="{785453FB-2F56-466F-909E-9A4F04A9ECF0}"/>
              </a:ext>
            </a:extLst>
          </p:cNvPr>
          <p:cNvPicPr>
            <a:picLocks noChangeAspect="1"/>
          </p:cNvPicPr>
          <p:nvPr/>
        </p:nvPicPr>
        <p:blipFill>
          <a:blip r:embed="rId3"/>
          <a:stretch>
            <a:fillRect/>
          </a:stretch>
        </p:blipFill>
        <p:spPr>
          <a:xfrm>
            <a:off x="949148" y="2628562"/>
            <a:ext cx="1697342" cy="549392"/>
          </a:xfrm>
          <a:prstGeom prst="rect">
            <a:avLst/>
          </a:prstGeom>
        </p:spPr>
      </p:pic>
      <p:pic>
        <p:nvPicPr>
          <p:cNvPr id="3" name="Picture 2">
            <a:extLst>
              <a:ext uri="{FF2B5EF4-FFF2-40B4-BE49-F238E27FC236}">
                <a16:creationId xmlns:a16="http://schemas.microsoft.com/office/drawing/2014/main" id="{1E17EC11-D255-4B9E-970F-8F6B597F1E56}"/>
              </a:ext>
            </a:extLst>
          </p:cNvPr>
          <p:cNvPicPr>
            <a:picLocks noChangeAspect="1"/>
          </p:cNvPicPr>
          <p:nvPr/>
        </p:nvPicPr>
        <p:blipFill>
          <a:blip r:embed="rId3"/>
          <a:stretch>
            <a:fillRect/>
          </a:stretch>
        </p:blipFill>
        <p:spPr>
          <a:xfrm>
            <a:off x="3390542" y="2628562"/>
            <a:ext cx="1697342" cy="549392"/>
          </a:xfrm>
          <a:prstGeom prst="rect">
            <a:avLst/>
          </a:prstGeom>
        </p:spPr>
      </p:pic>
      <p:pic>
        <p:nvPicPr>
          <p:cNvPr id="4" name="Picture 3">
            <a:extLst>
              <a:ext uri="{FF2B5EF4-FFF2-40B4-BE49-F238E27FC236}">
                <a16:creationId xmlns:a16="http://schemas.microsoft.com/office/drawing/2014/main" id="{BBFBCADB-C7AF-4F38-8BF9-A3BA0114FA62}"/>
              </a:ext>
            </a:extLst>
          </p:cNvPr>
          <p:cNvPicPr>
            <a:picLocks noChangeAspect="1"/>
          </p:cNvPicPr>
          <p:nvPr/>
        </p:nvPicPr>
        <p:blipFill>
          <a:blip r:embed="rId4"/>
          <a:stretch>
            <a:fillRect/>
          </a:stretch>
        </p:blipFill>
        <p:spPr>
          <a:xfrm>
            <a:off x="5876800" y="2617500"/>
            <a:ext cx="1696359" cy="548687"/>
          </a:xfrm>
          <a:prstGeom prst="rect">
            <a:avLst/>
          </a:prstGeom>
        </p:spPr>
      </p:pic>
      <p:sp>
        <p:nvSpPr>
          <p:cNvPr id="5" name="TextBox 4">
            <a:extLst>
              <a:ext uri="{FF2B5EF4-FFF2-40B4-BE49-F238E27FC236}">
                <a16:creationId xmlns:a16="http://schemas.microsoft.com/office/drawing/2014/main" id="{7B4EEA3C-E2F2-4E81-9602-1D4B96E7D384}"/>
              </a:ext>
            </a:extLst>
          </p:cNvPr>
          <p:cNvSpPr txBox="1"/>
          <p:nvPr/>
        </p:nvSpPr>
        <p:spPr>
          <a:xfrm>
            <a:off x="908108" y="3600065"/>
            <a:ext cx="6762178" cy="1338828"/>
          </a:xfrm>
          <a:prstGeom prst="rect">
            <a:avLst/>
          </a:prstGeom>
          <a:noFill/>
        </p:spPr>
        <p:txBody>
          <a:bodyPr wrap="square" rtlCol="0">
            <a:spAutoFit/>
          </a:bodyPr>
          <a:lstStyle/>
          <a:p>
            <a:pPr defTabSz="685800"/>
            <a:r>
              <a:rPr lang="en-US" sz="1350" dirty="0">
                <a:solidFill>
                  <a:prstClr val="white"/>
                </a:solidFill>
                <a:latin typeface="Calibri" panose="020F0502020204030204"/>
              </a:rPr>
              <a:t>Imaging a 3 Alarm Fire,  Where three Different Fire Departments responded to the same large fire.  Each truck coming from a different town,  operating radios from a different manufacturer.   In many cases this led to Truck #1  being unable communicate with truck two or three.  This resulted in dangerous and possibly fatal breakdown of communications in Critical Situations.  </a:t>
            </a:r>
          </a:p>
          <a:p>
            <a:pPr defTabSz="685800"/>
            <a:endParaRPr lang="en-US" sz="1350" dirty="0">
              <a:solidFill>
                <a:prstClr val="white"/>
              </a:solidFill>
              <a:latin typeface="Calibri" panose="020F0502020204030204"/>
            </a:endParaRPr>
          </a:p>
          <a:p>
            <a:pPr defTabSz="685800"/>
            <a:r>
              <a:rPr lang="en-US" sz="1350" dirty="0">
                <a:solidFill>
                  <a:prstClr val="white"/>
                </a:solidFill>
                <a:latin typeface="Calibri" panose="020F0502020204030204"/>
              </a:rPr>
              <a:t>Something had to be done,   That something was a new radio standard call </a:t>
            </a:r>
            <a:r>
              <a:rPr lang="en-US" sz="1350" b="1" dirty="0">
                <a:solidFill>
                  <a:prstClr val="white"/>
                </a:solidFill>
                <a:effectLst>
                  <a:outerShdw blurRad="38100" dist="38100" dir="2700000" algn="tl">
                    <a:srgbClr val="000000">
                      <a:alpha val="43137"/>
                    </a:srgbClr>
                  </a:outerShdw>
                </a:effectLst>
                <a:latin typeface="Calibri" panose="020F0502020204030204"/>
              </a:rPr>
              <a:t>Project 25,  or P25</a:t>
            </a:r>
            <a:r>
              <a:rPr lang="en-US" sz="1350" dirty="0">
                <a:solidFill>
                  <a:prstClr val="white"/>
                </a:solidFill>
                <a:latin typeface="Calibri" panose="020F0502020204030204"/>
              </a:rPr>
              <a:t>.</a:t>
            </a:r>
          </a:p>
        </p:txBody>
      </p:sp>
      <p:sp>
        <p:nvSpPr>
          <p:cNvPr id="6" name="Multiplication Sign 5">
            <a:extLst>
              <a:ext uri="{FF2B5EF4-FFF2-40B4-BE49-F238E27FC236}">
                <a16:creationId xmlns:a16="http://schemas.microsoft.com/office/drawing/2014/main" id="{50E4C78A-E36B-4FE4-9CE4-815DBC14619B}"/>
              </a:ext>
            </a:extLst>
          </p:cNvPr>
          <p:cNvSpPr/>
          <p:nvPr/>
        </p:nvSpPr>
        <p:spPr>
          <a:xfrm>
            <a:off x="2985669" y="2722813"/>
            <a:ext cx="431602" cy="3742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9" name="Picture 8">
            <a:extLst>
              <a:ext uri="{FF2B5EF4-FFF2-40B4-BE49-F238E27FC236}">
                <a16:creationId xmlns:a16="http://schemas.microsoft.com/office/drawing/2014/main" id="{9B71233F-4BCD-4D67-89BF-8E87F19C9D4D}"/>
              </a:ext>
            </a:extLst>
          </p:cNvPr>
          <p:cNvPicPr>
            <a:picLocks noChangeAspect="1"/>
          </p:cNvPicPr>
          <p:nvPr/>
        </p:nvPicPr>
        <p:blipFill>
          <a:blip r:embed="rId5"/>
          <a:stretch>
            <a:fillRect/>
          </a:stretch>
        </p:blipFill>
        <p:spPr>
          <a:xfrm>
            <a:off x="5534831" y="2768632"/>
            <a:ext cx="297105" cy="269252"/>
          </a:xfrm>
          <a:prstGeom prst="rect">
            <a:avLst/>
          </a:prstGeom>
        </p:spPr>
      </p:pic>
      <p:sp>
        <p:nvSpPr>
          <p:cNvPr id="11" name="TextBox 10">
            <a:extLst>
              <a:ext uri="{FF2B5EF4-FFF2-40B4-BE49-F238E27FC236}">
                <a16:creationId xmlns:a16="http://schemas.microsoft.com/office/drawing/2014/main" id="{6B1164BE-2EB6-45E3-B4A5-43AE9D24108F}"/>
              </a:ext>
            </a:extLst>
          </p:cNvPr>
          <p:cNvSpPr txBox="1"/>
          <p:nvPr/>
        </p:nvSpPr>
        <p:spPr>
          <a:xfrm>
            <a:off x="858852" y="1452658"/>
            <a:ext cx="6608035" cy="715581"/>
          </a:xfrm>
          <a:prstGeom prst="rect">
            <a:avLst/>
          </a:prstGeom>
          <a:noFill/>
        </p:spPr>
        <p:txBody>
          <a:bodyPr wrap="square">
            <a:spAutoFit/>
          </a:bodyPr>
          <a:lstStyle/>
          <a:p>
            <a:pPr defTabSz="685800"/>
            <a:r>
              <a:rPr lang="en-US" sz="1350" dirty="0">
                <a:solidFill>
                  <a:prstClr val="white"/>
                </a:solidFill>
                <a:latin typeface="Calibri" panose="020F0502020204030204"/>
              </a:rPr>
              <a:t>Before P25, every manufacturer utilized its own signaling to tell their radio when to open squelch and pass traffic.  In short,  the systems were Proprietary.  This caused significant problems in emergency and disaster situation.</a:t>
            </a:r>
          </a:p>
        </p:txBody>
      </p:sp>
      <p:sp>
        <p:nvSpPr>
          <p:cNvPr id="13" name="Arrow: Right 12">
            <a:extLst>
              <a:ext uri="{FF2B5EF4-FFF2-40B4-BE49-F238E27FC236}">
                <a16:creationId xmlns:a16="http://schemas.microsoft.com/office/drawing/2014/main" id="{DFF67402-50D2-4358-9A06-B066E84D5435}"/>
              </a:ext>
            </a:extLst>
          </p:cNvPr>
          <p:cNvSpPr/>
          <p:nvPr/>
        </p:nvSpPr>
        <p:spPr>
          <a:xfrm>
            <a:off x="2668636" y="2885629"/>
            <a:ext cx="372312" cy="769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4" name="Picture 13">
            <a:extLst>
              <a:ext uri="{FF2B5EF4-FFF2-40B4-BE49-F238E27FC236}">
                <a16:creationId xmlns:a16="http://schemas.microsoft.com/office/drawing/2014/main" id="{9B59626C-D311-4660-A045-1F2F9E29BEF0}"/>
              </a:ext>
            </a:extLst>
          </p:cNvPr>
          <p:cNvPicPr>
            <a:picLocks noChangeAspect="1"/>
          </p:cNvPicPr>
          <p:nvPr/>
        </p:nvPicPr>
        <p:blipFill>
          <a:blip r:embed="rId6"/>
          <a:stretch>
            <a:fillRect/>
          </a:stretch>
        </p:blipFill>
        <p:spPr>
          <a:xfrm>
            <a:off x="5150750" y="2857376"/>
            <a:ext cx="384081" cy="105165"/>
          </a:xfrm>
          <a:prstGeom prst="rect">
            <a:avLst/>
          </a:prstGeom>
        </p:spPr>
      </p:pic>
      <p:sp>
        <p:nvSpPr>
          <p:cNvPr id="10" name="TextBox 9">
            <a:extLst>
              <a:ext uri="{FF2B5EF4-FFF2-40B4-BE49-F238E27FC236}">
                <a16:creationId xmlns:a16="http://schemas.microsoft.com/office/drawing/2014/main" id="{03552526-2D9C-4F01-B18F-E511E3927E66}"/>
              </a:ext>
            </a:extLst>
          </p:cNvPr>
          <p:cNvSpPr txBox="1"/>
          <p:nvPr/>
        </p:nvSpPr>
        <p:spPr>
          <a:xfrm>
            <a:off x="1214307" y="3183927"/>
            <a:ext cx="1225335" cy="300082"/>
          </a:xfrm>
          <a:prstGeom prst="rect">
            <a:avLst/>
          </a:prstGeom>
          <a:noFill/>
        </p:spPr>
        <p:txBody>
          <a:bodyPr wrap="none" rtlCol="0">
            <a:spAutoFit/>
          </a:bodyPr>
          <a:lstStyle/>
          <a:p>
            <a:pPr defTabSz="685800"/>
            <a:r>
              <a:rPr lang="en-US" sz="1350" dirty="0">
                <a:solidFill>
                  <a:prstClr val="black"/>
                </a:solidFill>
                <a:latin typeface="Calibri" panose="020F0502020204030204"/>
              </a:rPr>
              <a:t>Motorola  Ville</a:t>
            </a:r>
          </a:p>
        </p:txBody>
      </p:sp>
      <p:sp>
        <p:nvSpPr>
          <p:cNvPr id="12" name="TextBox 11">
            <a:extLst>
              <a:ext uri="{FF2B5EF4-FFF2-40B4-BE49-F238E27FC236}">
                <a16:creationId xmlns:a16="http://schemas.microsoft.com/office/drawing/2014/main" id="{8E306974-3694-4BB9-9475-F3DDB5A46B9A}"/>
              </a:ext>
            </a:extLst>
          </p:cNvPr>
          <p:cNvSpPr txBox="1"/>
          <p:nvPr/>
        </p:nvSpPr>
        <p:spPr>
          <a:xfrm>
            <a:off x="3704667" y="3189351"/>
            <a:ext cx="964559" cy="300082"/>
          </a:xfrm>
          <a:prstGeom prst="rect">
            <a:avLst/>
          </a:prstGeom>
          <a:noFill/>
        </p:spPr>
        <p:txBody>
          <a:bodyPr wrap="none" rtlCol="0">
            <a:spAutoFit/>
          </a:bodyPr>
          <a:lstStyle/>
          <a:p>
            <a:pPr defTabSz="685800"/>
            <a:r>
              <a:rPr lang="en-US" sz="1350" dirty="0">
                <a:solidFill>
                  <a:prstClr val="black"/>
                </a:solidFill>
                <a:latin typeface="Calibri" panose="020F0502020204030204"/>
              </a:rPr>
              <a:t>Harris Berg</a:t>
            </a:r>
          </a:p>
        </p:txBody>
      </p:sp>
      <p:sp>
        <p:nvSpPr>
          <p:cNvPr id="15" name="TextBox 14">
            <a:extLst>
              <a:ext uri="{FF2B5EF4-FFF2-40B4-BE49-F238E27FC236}">
                <a16:creationId xmlns:a16="http://schemas.microsoft.com/office/drawing/2014/main" id="{E2045A30-EEB4-4524-BEED-34FB998FD98C}"/>
              </a:ext>
            </a:extLst>
          </p:cNvPr>
          <p:cNvSpPr txBox="1"/>
          <p:nvPr/>
        </p:nvSpPr>
        <p:spPr>
          <a:xfrm>
            <a:off x="6376350" y="3198479"/>
            <a:ext cx="745012" cy="300082"/>
          </a:xfrm>
          <a:prstGeom prst="rect">
            <a:avLst/>
          </a:prstGeom>
          <a:noFill/>
        </p:spPr>
        <p:txBody>
          <a:bodyPr wrap="none" rtlCol="0">
            <a:spAutoFit/>
          </a:bodyPr>
          <a:lstStyle/>
          <a:p>
            <a:pPr defTabSz="685800"/>
            <a:r>
              <a:rPr lang="en-US" sz="1350" dirty="0">
                <a:solidFill>
                  <a:prstClr val="black"/>
                </a:solidFill>
                <a:latin typeface="Calibri" panose="020F0502020204030204"/>
              </a:rPr>
              <a:t>Tait City</a:t>
            </a:r>
          </a:p>
        </p:txBody>
      </p:sp>
    </p:spTree>
    <p:extLst>
      <p:ext uri="{BB962C8B-B14F-4D97-AF65-F5344CB8AC3E}">
        <p14:creationId xmlns:p14="http://schemas.microsoft.com/office/powerpoint/2010/main" val="3894741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Warning!!!! </a:t>
            </a:r>
          </a:p>
        </p:txBody>
      </p:sp>
      <p:sp>
        <p:nvSpPr>
          <p:cNvPr id="4" name="TextBox 3"/>
          <p:cNvSpPr txBox="1"/>
          <p:nvPr/>
        </p:nvSpPr>
        <p:spPr>
          <a:xfrm>
            <a:off x="1371600" y="1828800"/>
            <a:ext cx="6400800" cy="3046988"/>
          </a:xfrm>
          <a:prstGeom prst="rect">
            <a:avLst/>
          </a:prstGeom>
          <a:noFill/>
          <a:ln w="38100">
            <a:solidFill>
              <a:srgbClr val="FF0000"/>
            </a:solidFill>
          </a:ln>
        </p:spPr>
        <p:txBody>
          <a:bodyPr wrap="square" rtlCol="0">
            <a:spAutoFit/>
          </a:bodyPr>
          <a:lstStyle/>
          <a:p>
            <a:pPr algn="ctr"/>
            <a:r>
              <a:rPr lang="en-US" sz="7200" dirty="0">
                <a:solidFill>
                  <a:schemeClr val="bg1"/>
                </a:solidFill>
              </a:rPr>
              <a:t>!!!!Warning!!!!</a:t>
            </a:r>
          </a:p>
          <a:p>
            <a:pPr algn="ctr"/>
            <a:r>
              <a:rPr lang="en-US" sz="4000" dirty="0">
                <a:solidFill>
                  <a:schemeClr val="bg1"/>
                </a:solidFill>
              </a:rPr>
              <a:t>Do NOT unplug the cable during a CPS Read or Write Operation</a:t>
            </a:r>
          </a:p>
        </p:txBody>
      </p:sp>
    </p:spTree>
    <p:extLst>
      <p:ext uri="{BB962C8B-B14F-4D97-AF65-F5344CB8AC3E}">
        <p14:creationId xmlns:p14="http://schemas.microsoft.com/office/powerpoint/2010/main" val="8805653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2390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a:t>
            </a:r>
            <a:r>
              <a:rPr lang="en-US" sz="2800" b="1" dirty="0" err="1">
                <a:solidFill>
                  <a:schemeClr val="bg1">
                    <a:lumMod val="85000"/>
                  </a:schemeClr>
                </a:solidFill>
              </a:rPr>
              <a:t>Screenology</a:t>
            </a:r>
            <a:r>
              <a:rPr lang="en-US" sz="2800" b="1" dirty="0">
                <a:solidFill>
                  <a:schemeClr val="bg1">
                    <a:lumMod val="85000"/>
                  </a:schemeClr>
                </a:solidFill>
              </a:rPr>
              <a:t> </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69" y="971968"/>
            <a:ext cx="7893061" cy="420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25469" y="1676400"/>
            <a:ext cx="1127131" cy="32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905000" y="1692322"/>
            <a:ext cx="4800600" cy="32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858000" y="1692322"/>
            <a:ext cx="1660530" cy="33368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34" y="5181600"/>
            <a:ext cx="2362200" cy="369332"/>
          </a:xfrm>
          <a:prstGeom prst="rect">
            <a:avLst/>
          </a:prstGeom>
          <a:noFill/>
        </p:spPr>
        <p:txBody>
          <a:bodyPr wrap="square" rtlCol="0">
            <a:spAutoFit/>
          </a:bodyPr>
          <a:lstStyle/>
          <a:p>
            <a:pPr algn="ctr"/>
            <a:r>
              <a:rPr lang="en-US" dirty="0">
                <a:solidFill>
                  <a:schemeClr val="bg1"/>
                </a:solidFill>
              </a:rPr>
              <a:t>Configuration Tree</a:t>
            </a:r>
          </a:p>
        </p:txBody>
      </p:sp>
      <p:sp>
        <p:nvSpPr>
          <p:cNvPr id="17" name="TextBox 16"/>
          <p:cNvSpPr txBox="1"/>
          <p:nvPr/>
        </p:nvSpPr>
        <p:spPr>
          <a:xfrm>
            <a:off x="3276600" y="5181600"/>
            <a:ext cx="2362200" cy="369332"/>
          </a:xfrm>
          <a:prstGeom prst="rect">
            <a:avLst/>
          </a:prstGeom>
          <a:noFill/>
        </p:spPr>
        <p:txBody>
          <a:bodyPr wrap="square" rtlCol="0">
            <a:spAutoFit/>
          </a:bodyPr>
          <a:lstStyle/>
          <a:p>
            <a:r>
              <a:rPr lang="en-US" dirty="0">
                <a:solidFill>
                  <a:schemeClr val="bg1"/>
                </a:solidFill>
              </a:rPr>
              <a:t>Codeplug Information</a:t>
            </a:r>
          </a:p>
        </p:txBody>
      </p:sp>
      <p:sp>
        <p:nvSpPr>
          <p:cNvPr id="18" name="TextBox 17"/>
          <p:cNvSpPr txBox="1"/>
          <p:nvPr/>
        </p:nvSpPr>
        <p:spPr>
          <a:xfrm>
            <a:off x="6860275" y="5176461"/>
            <a:ext cx="1812930" cy="369332"/>
          </a:xfrm>
          <a:prstGeom prst="rect">
            <a:avLst/>
          </a:prstGeom>
          <a:noFill/>
        </p:spPr>
        <p:txBody>
          <a:bodyPr wrap="square" rtlCol="0">
            <a:spAutoFit/>
          </a:bodyPr>
          <a:lstStyle/>
          <a:p>
            <a:r>
              <a:rPr lang="en-US" dirty="0">
                <a:solidFill>
                  <a:schemeClr val="bg1"/>
                </a:solidFill>
              </a:rPr>
              <a:t>Help Information</a:t>
            </a:r>
          </a:p>
        </p:txBody>
      </p:sp>
    </p:spTree>
    <p:extLst>
      <p:ext uri="{BB962C8B-B14F-4D97-AF65-F5344CB8AC3E}">
        <p14:creationId xmlns:p14="http://schemas.microsoft.com/office/powerpoint/2010/main" val="30031789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2390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Configuration Tree </a:t>
            </a:r>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 r="82621"/>
          <a:stretch/>
        </p:blipFill>
        <p:spPr bwMode="auto">
          <a:xfrm>
            <a:off x="609600" y="971968"/>
            <a:ext cx="1736731" cy="53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895600" y="1066800"/>
            <a:ext cx="6172200" cy="3416320"/>
          </a:xfrm>
          <a:prstGeom prst="rect">
            <a:avLst/>
          </a:prstGeom>
          <a:noFill/>
        </p:spPr>
        <p:txBody>
          <a:bodyPr wrap="square" rtlCol="0">
            <a:spAutoFit/>
          </a:bodyPr>
          <a:lstStyle/>
          <a:p>
            <a:r>
              <a:rPr lang="en-US" dirty="0">
                <a:solidFill>
                  <a:schemeClr val="bg1"/>
                </a:solidFill>
              </a:rPr>
              <a:t>The Configuration Tree window lists all the major sections of the codeplug.  If you click on one of the sections, it causes the Data Information window to display the info for that section.</a:t>
            </a:r>
          </a:p>
          <a:p>
            <a:endParaRPr lang="en-US" dirty="0">
              <a:solidFill>
                <a:schemeClr val="bg1"/>
              </a:solidFill>
            </a:endParaRPr>
          </a:p>
          <a:p>
            <a:r>
              <a:rPr lang="en-US" dirty="0">
                <a:solidFill>
                  <a:schemeClr val="bg1"/>
                </a:solidFill>
              </a:rPr>
              <a:t>To add, delete, or rearrange preset channels, you will need to access the “Personality” and “Zone Channel Assignment” nodes.</a:t>
            </a:r>
          </a:p>
          <a:p>
            <a:endParaRPr lang="en-US" dirty="0">
              <a:solidFill>
                <a:schemeClr val="bg1"/>
              </a:solidFill>
            </a:endParaRPr>
          </a:p>
          <a:p>
            <a:r>
              <a:rPr lang="en-US" dirty="0">
                <a:solidFill>
                  <a:schemeClr val="bg1"/>
                </a:solidFill>
              </a:rPr>
              <a:t>Other nodes are usually “set and forget”.  However, if a codeplug is ever sent out to another programmer, you need to check that they didn’t mess with anything they shouldn’t have like Buttons and soft menu items.</a:t>
            </a:r>
          </a:p>
          <a:p>
            <a:endParaRPr lang="en-US" dirty="0"/>
          </a:p>
        </p:txBody>
      </p:sp>
    </p:spTree>
    <p:extLst>
      <p:ext uri="{BB962C8B-B14F-4D97-AF65-F5344CB8AC3E}">
        <p14:creationId xmlns:p14="http://schemas.microsoft.com/office/powerpoint/2010/main" val="3744416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2390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Radio Information Window</a:t>
            </a:r>
          </a:p>
        </p:txBody>
      </p:sp>
      <p:sp>
        <p:nvSpPr>
          <p:cNvPr id="17" name="TextBox 16"/>
          <p:cNvSpPr txBox="1"/>
          <p:nvPr/>
        </p:nvSpPr>
        <p:spPr>
          <a:xfrm>
            <a:off x="381000" y="5550932"/>
            <a:ext cx="8229600" cy="923330"/>
          </a:xfrm>
          <a:prstGeom prst="rect">
            <a:avLst/>
          </a:prstGeom>
          <a:noFill/>
        </p:spPr>
        <p:txBody>
          <a:bodyPr wrap="square" rtlCol="0">
            <a:spAutoFit/>
          </a:bodyPr>
          <a:lstStyle/>
          <a:p>
            <a:r>
              <a:rPr lang="en-US" dirty="0">
                <a:solidFill>
                  <a:schemeClr val="bg1"/>
                </a:solidFill>
              </a:rPr>
              <a:t>Radio Information window  displays the data contained in the node that is selected in the Configuration Tree.  This is where you input the actual information into the program.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182" y="830998"/>
            <a:ext cx="5867400" cy="461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882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239000"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 – Field Information Window </a:t>
            </a:r>
          </a:p>
        </p:txBody>
      </p:sp>
      <p:sp>
        <p:nvSpPr>
          <p:cNvPr id="18" name="TextBox 17"/>
          <p:cNvSpPr txBox="1"/>
          <p:nvPr/>
        </p:nvSpPr>
        <p:spPr>
          <a:xfrm>
            <a:off x="152400" y="1143000"/>
            <a:ext cx="5334000" cy="2585323"/>
          </a:xfrm>
          <a:prstGeom prst="rect">
            <a:avLst/>
          </a:prstGeom>
          <a:noFill/>
        </p:spPr>
        <p:txBody>
          <a:bodyPr wrap="square" rtlCol="0">
            <a:spAutoFit/>
          </a:bodyPr>
          <a:lstStyle/>
          <a:p>
            <a:r>
              <a:rPr lang="en-US" dirty="0">
                <a:solidFill>
                  <a:schemeClr val="bg1"/>
                </a:solidFill>
              </a:rPr>
              <a:t>Field Information window displays Help information associated with the field your cursor in on in the Radio Information window.</a:t>
            </a:r>
          </a:p>
          <a:p>
            <a:endParaRPr lang="en-US" dirty="0">
              <a:solidFill>
                <a:schemeClr val="bg1"/>
              </a:solidFill>
            </a:endParaRPr>
          </a:p>
          <a:p>
            <a:endParaRPr lang="en-US" dirty="0">
              <a:solidFill>
                <a:schemeClr val="bg1"/>
              </a:solidFill>
            </a:endParaRPr>
          </a:p>
          <a:p>
            <a:r>
              <a:rPr lang="en-US" dirty="0">
                <a:solidFill>
                  <a:schemeClr val="bg1"/>
                </a:solidFill>
              </a:rPr>
              <a:t>If you want to know more about the field your cursor is located, look over in this window and it will tell you all about the field.  It also has links to other terms that may help you figure out what you need to do.</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854" y="914400"/>
            <a:ext cx="3331545" cy="548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800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A17DBB-132D-4E2B-B612-82B482ED6021}"/>
              </a:ext>
            </a:extLst>
          </p:cNvPr>
          <p:cNvPicPr>
            <a:picLocks noChangeAspect="1"/>
          </p:cNvPicPr>
          <p:nvPr/>
        </p:nvPicPr>
        <p:blipFill>
          <a:blip r:embed="rId2"/>
          <a:stretch>
            <a:fillRect/>
          </a:stretch>
        </p:blipFill>
        <p:spPr>
          <a:xfrm>
            <a:off x="0" y="0"/>
            <a:ext cx="9144000" cy="768096"/>
          </a:xfrm>
          <a:prstGeom prst="rect">
            <a:avLst/>
          </a:prstGeom>
        </p:spPr>
      </p:pic>
      <p:sp>
        <p:nvSpPr>
          <p:cNvPr id="8" name="TextBox 7">
            <a:extLst>
              <a:ext uri="{FF2B5EF4-FFF2-40B4-BE49-F238E27FC236}">
                <a16:creationId xmlns:a16="http://schemas.microsoft.com/office/drawing/2014/main" id="{FB5EF7FE-96B9-42B0-BD1C-6C3CA2261597}"/>
              </a:ext>
            </a:extLst>
          </p:cNvPr>
          <p:cNvSpPr txBox="1"/>
          <p:nvPr/>
        </p:nvSpPr>
        <p:spPr>
          <a:xfrm>
            <a:off x="228600" y="91660"/>
            <a:ext cx="3470374" cy="584775"/>
          </a:xfrm>
          <a:prstGeom prst="rect">
            <a:avLst/>
          </a:prstGeom>
          <a:noFill/>
        </p:spPr>
        <p:txBody>
          <a:bodyPr wrap="none" rtlCol="0">
            <a:spAutoFit/>
          </a:bodyPr>
          <a:lstStyle/>
          <a:p>
            <a:r>
              <a:rPr lang="en-US" sz="3200" dirty="0">
                <a:solidFill>
                  <a:schemeClr val="bg1">
                    <a:lumMod val="85000"/>
                  </a:schemeClr>
                </a:solidFill>
              </a:rPr>
              <a:t>Radio Ergonomics - </a:t>
            </a:r>
          </a:p>
        </p:txBody>
      </p:sp>
      <p:pic>
        <p:nvPicPr>
          <p:cNvPr id="10" name="Picture 9">
            <a:extLst>
              <a:ext uri="{FF2B5EF4-FFF2-40B4-BE49-F238E27FC236}">
                <a16:creationId xmlns:a16="http://schemas.microsoft.com/office/drawing/2014/main" id="{4C005CC8-0446-471C-844C-92F15CB39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492" y="990600"/>
            <a:ext cx="6160508" cy="3505200"/>
          </a:xfrm>
          <a:prstGeom prst="rect">
            <a:avLst/>
          </a:prstGeom>
        </p:spPr>
      </p:pic>
      <p:cxnSp>
        <p:nvCxnSpPr>
          <p:cNvPr id="12" name="Straight Arrow Connector 11">
            <a:extLst>
              <a:ext uri="{FF2B5EF4-FFF2-40B4-BE49-F238E27FC236}">
                <a16:creationId xmlns:a16="http://schemas.microsoft.com/office/drawing/2014/main" id="{84945035-B909-4ACB-B9C9-F62AAF9C8B08}"/>
              </a:ext>
            </a:extLst>
          </p:cNvPr>
          <p:cNvCxnSpPr/>
          <p:nvPr/>
        </p:nvCxnSpPr>
        <p:spPr>
          <a:xfrm flipH="1" flipV="1">
            <a:off x="2057400" y="1768889"/>
            <a:ext cx="1066801" cy="31089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5B8A07-104B-4E97-AD51-EB8C34E2ECB4}"/>
              </a:ext>
            </a:extLst>
          </p:cNvPr>
          <p:cNvSpPr txBox="1"/>
          <p:nvPr/>
        </p:nvSpPr>
        <p:spPr>
          <a:xfrm>
            <a:off x="228601" y="1524000"/>
            <a:ext cx="2438400" cy="2031325"/>
          </a:xfrm>
          <a:prstGeom prst="rect">
            <a:avLst/>
          </a:prstGeom>
          <a:noFill/>
        </p:spPr>
        <p:txBody>
          <a:bodyPr wrap="square" rtlCol="0">
            <a:spAutoFit/>
          </a:bodyPr>
          <a:lstStyle/>
          <a:p>
            <a:r>
              <a:rPr lang="en-US" dirty="0">
                <a:solidFill>
                  <a:schemeClr val="bg1"/>
                </a:solidFill>
              </a:rPr>
              <a:t>Radio Ergonomics</a:t>
            </a:r>
          </a:p>
          <a:p>
            <a:endParaRPr lang="en-US" dirty="0">
              <a:solidFill>
                <a:schemeClr val="bg1"/>
              </a:solidFill>
            </a:endParaRPr>
          </a:p>
          <a:p>
            <a:r>
              <a:rPr lang="en-US" dirty="0">
                <a:solidFill>
                  <a:schemeClr val="bg1"/>
                </a:solidFill>
              </a:rPr>
              <a:t>Allows you to customize the Buttons, Switches and Menu items to support your specific needs and functionality</a:t>
            </a:r>
          </a:p>
        </p:txBody>
      </p:sp>
    </p:spTree>
    <p:extLst>
      <p:ext uri="{BB962C8B-B14F-4D97-AF65-F5344CB8AC3E}">
        <p14:creationId xmlns:p14="http://schemas.microsoft.com/office/powerpoint/2010/main" val="8907231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4AC3974-9D36-48F6-85B6-A6E15C426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47800"/>
            <a:ext cx="5044203" cy="2895600"/>
          </a:xfrm>
          <a:prstGeom prst="rect">
            <a:avLst/>
          </a:prstGeom>
        </p:spPr>
      </p:pic>
      <p:sp>
        <p:nvSpPr>
          <p:cNvPr id="9" name="TextBox 8">
            <a:extLst>
              <a:ext uri="{FF2B5EF4-FFF2-40B4-BE49-F238E27FC236}">
                <a16:creationId xmlns:a16="http://schemas.microsoft.com/office/drawing/2014/main" id="{9CF5A78D-2F55-4A5D-AC02-5C34C5521167}"/>
              </a:ext>
            </a:extLst>
          </p:cNvPr>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10" name="TextBox 9">
            <a:extLst>
              <a:ext uri="{FF2B5EF4-FFF2-40B4-BE49-F238E27FC236}">
                <a16:creationId xmlns:a16="http://schemas.microsoft.com/office/drawing/2014/main" id="{246ABD13-5089-4146-AF64-DB9FB855875A}"/>
              </a:ext>
            </a:extLst>
          </p:cNvPr>
          <p:cNvSpPr txBox="1"/>
          <p:nvPr/>
        </p:nvSpPr>
        <p:spPr>
          <a:xfrm>
            <a:off x="457200" y="136525"/>
            <a:ext cx="4551695" cy="523220"/>
          </a:xfrm>
          <a:prstGeom prst="rect">
            <a:avLst/>
          </a:prstGeom>
          <a:noFill/>
        </p:spPr>
        <p:txBody>
          <a:bodyPr wrap="none" rtlCol="0">
            <a:spAutoFit/>
          </a:bodyPr>
          <a:lstStyle/>
          <a:p>
            <a:r>
              <a:rPr lang="en-US" sz="2800" dirty="0">
                <a:solidFill>
                  <a:schemeClr val="bg1">
                    <a:lumMod val="85000"/>
                  </a:schemeClr>
                </a:solidFill>
              </a:rPr>
              <a:t>Essential Elements – Soft Keys</a:t>
            </a:r>
          </a:p>
        </p:txBody>
      </p:sp>
      <p:sp>
        <p:nvSpPr>
          <p:cNvPr id="11" name="TextBox 10">
            <a:extLst>
              <a:ext uri="{FF2B5EF4-FFF2-40B4-BE49-F238E27FC236}">
                <a16:creationId xmlns:a16="http://schemas.microsoft.com/office/drawing/2014/main" id="{A7A83F41-AAD8-483E-B7DF-44F471684D5A}"/>
              </a:ext>
            </a:extLst>
          </p:cNvPr>
          <p:cNvSpPr txBox="1"/>
          <p:nvPr/>
        </p:nvSpPr>
        <p:spPr>
          <a:xfrm>
            <a:off x="5638799" y="1066800"/>
            <a:ext cx="3200401" cy="3970318"/>
          </a:xfrm>
          <a:prstGeom prst="rect">
            <a:avLst/>
          </a:prstGeom>
          <a:noFill/>
        </p:spPr>
        <p:txBody>
          <a:bodyPr wrap="square" rtlCol="0">
            <a:spAutoFit/>
          </a:bodyPr>
          <a:lstStyle/>
          <a:p>
            <a:r>
              <a:rPr lang="en-US" b="1" dirty="0">
                <a:solidFill>
                  <a:schemeClr val="bg1"/>
                </a:solidFill>
              </a:rPr>
              <a:t>MENU Items</a:t>
            </a:r>
          </a:p>
          <a:p>
            <a:endParaRPr lang="en-US" dirty="0">
              <a:solidFill>
                <a:schemeClr val="bg1"/>
              </a:solidFill>
            </a:endParaRPr>
          </a:p>
          <a:p>
            <a:r>
              <a:rPr lang="en-US" b="1" dirty="0">
                <a:solidFill>
                  <a:schemeClr val="bg1"/>
                </a:solidFill>
              </a:rPr>
              <a:t>Menu Items </a:t>
            </a:r>
            <a:r>
              <a:rPr lang="en-US" dirty="0">
                <a:solidFill>
                  <a:schemeClr val="bg1"/>
                </a:solidFill>
              </a:rPr>
              <a:t>are displayed as the SOFT KEYs on the TDFM Series radio.</a:t>
            </a:r>
          </a:p>
          <a:p>
            <a:endParaRPr lang="en-US" dirty="0">
              <a:solidFill>
                <a:schemeClr val="bg1"/>
              </a:solidFill>
            </a:endParaRPr>
          </a:p>
          <a:p>
            <a:r>
              <a:rPr lang="en-US" dirty="0">
                <a:solidFill>
                  <a:schemeClr val="bg1"/>
                </a:solidFill>
              </a:rPr>
              <a:t>Soft keys are ideal to access common functions such as Zone, FPP, Scan, </a:t>
            </a:r>
            <a:r>
              <a:rPr lang="en-US" dirty="0" err="1">
                <a:solidFill>
                  <a:schemeClr val="bg1"/>
                </a:solidFill>
              </a:rPr>
              <a:t>Pwr</a:t>
            </a:r>
            <a:r>
              <a:rPr lang="en-US" dirty="0">
                <a:solidFill>
                  <a:schemeClr val="bg1"/>
                </a:solidFill>
              </a:rPr>
              <a:t>,  Mute and Info</a:t>
            </a:r>
          </a:p>
          <a:p>
            <a:endParaRPr lang="en-US" dirty="0">
              <a:solidFill>
                <a:schemeClr val="bg1"/>
              </a:solidFill>
            </a:endParaRPr>
          </a:p>
          <a:p>
            <a:r>
              <a:rPr lang="en-US" dirty="0">
                <a:solidFill>
                  <a:schemeClr val="bg1"/>
                </a:solidFill>
              </a:rPr>
              <a:t>Keys Are shown in order 3 at a time,  to cycle simply press the 5 (</a:t>
            </a:r>
            <a:r>
              <a:rPr lang="en-US" i="1" dirty="0">
                <a:solidFill>
                  <a:schemeClr val="bg1"/>
                </a:solidFill>
              </a:rPr>
              <a:t>up</a:t>
            </a:r>
            <a:r>
              <a:rPr lang="en-US" dirty="0">
                <a:solidFill>
                  <a:schemeClr val="bg1"/>
                </a:solidFill>
              </a:rPr>
              <a:t>) or 8 (</a:t>
            </a:r>
            <a:r>
              <a:rPr lang="en-US" i="1" dirty="0" err="1">
                <a:solidFill>
                  <a:schemeClr val="bg1"/>
                </a:solidFill>
              </a:rPr>
              <a:t>dn</a:t>
            </a:r>
            <a:r>
              <a:rPr lang="en-US" dirty="0">
                <a:solidFill>
                  <a:schemeClr val="bg1"/>
                </a:solidFill>
              </a:rPr>
              <a:t>) buttons.</a:t>
            </a:r>
          </a:p>
        </p:txBody>
      </p:sp>
    </p:spTree>
    <p:extLst>
      <p:ext uri="{BB962C8B-B14F-4D97-AF65-F5344CB8AC3E}">
        <p14:creationId xmlns:p14="http://schemas.microsoft.com/office/powerpoint/2010/main" val="2776154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F5A78D-2F55-4A5D-AC02-5C34C5521167}"/>
              </a:ext>
            </a:extLst>
          </p:cNvPr>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10" name="TextBox 9">
            <a:extLst>
              <a:ext uri="{FF2B5EF4-FFF2-40B4-BE49-F238E27FC236}">
                <a16:creationId xmlns:a16="http://schemas.microsoft.com/office/drawing/2014/main" id="{246ABD13-5089-4146-AF64-DB9FB855875A}"/>
              </a:ext>
            </a:extLst>
          </p:cNvPr>
          <p:cNvSpPr txBox="1"/>
          <p:nvPr/>
        </p:nvSpPr>
        <p:spPr>
          <a:xfrm>
            <a:off x="457200" y="136525"/>
            <a:ext cx="4367671" cy="523220"/>
          </a:xfrm>
          <a:prstGeom prst="rect">
            <a:avLst/>
          </a:prstGeom>
          <a:noFill/>
        </p:spPr>
        <p:txBody>
          <a:bodyPr wrap="none" rtlCol="0">
            <a:spAutoFit/>
          </a:bodyPr>
          <a:lstStyle/>
          <a:p>
            <a:r>
              <a:rPr lang="en-US" sz="2800" dirty="0">
                <a:solidFill>
                  <a:schemeClr val="bg1">
                    <a:lumMod val="85000"/>
                  </a:schemeClr>
                </a:solidFill>
              </a:rPr>
              <a:t>Essential Elements – Buttons</a:t>
            </a:r>
          </a:p>
        </p:txBody>
      </p:sp>
      <p:pic>
        <p:nvPicPr>
          <p:cNvPr id="3" name="Picture 2">
            <a:extLst>
              <a:ext uri="{FF2B5EF4-FFF2-40B4-BE49-F238E27FC236}">
                <a16:creationId xmlns:a16="http://schemas.microsoft.com/office/drawing/2014/main" id="{22899BB2-6921-47D2-8040-428ECBB96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524000"/>
            <a:ext cx="5531088" cy="3124200"/>
          </a:xfrm>
          <a:prstGeom prst="rect">
            <a:avLst/>
          </a:prstGeom>
        </p:spPr>
      </p:pic>
      <p:sp>
        <p:nvSpPr>
          <p:cNvPr id="7" name="TextBox 6">
            <a:extLst>
              <a:ext uri="{FF2B5EF4-FFF2-40B4-BE49-F238E27FC236}">
                <a16:creationId xmlns:a16="http://schemas.microsoft.com/office/drawing/2014/main" id="{014D2CBD-DE41-4E40-B0ED-F15DDA5A4609}"/>
              </a:ext>
            </a:extLst>
          </p:cNvPr>
          <p:cNvSpPr txBox="1"/>
          <p:nvPr/>
        </p:nvSpPr>
        <p:spPr>
          <a:xfrm>
            <a:off x="457200" y="1143000"/>
            <a:ext cx="2590800" cy="5078313"/>
          </a:xfrm>
          <a:prstGeom prst="rect">
            <a:avLst/>
          </a:prstGeom>
          <a:noFill/>
        </p:spPr>
        <p:txBody>
          <a:bodyPr wrap="square" rtlCol="0">
            <a:spAutoFit/>
          </a:bodyPr>
          <a:lstStyle/>
          <a:p>
            <a:r>
              <a:rPr lang="en-US" b="1" dirty="0">
                <a:solidFill>
                  <a:schemeClr val="bg1"/>
                </a:solidFill>
              </a:rPr>
              <a:t>Buttons</a:t>
            </a:r>
          </a:p>
          <a:p>
            <a:endParaRPr lang="en-US" dirty="0">
              <a:solidFill>
                <a:schemeClr val="bg1"/>
              </a:solidFill>
            </a:endParaRPr>
          </a:p>
          <a:p>
            <a:r>
              <a:rPr lang="en-US" dirty="0">
                <a:solidFill>
                  <a:schemeClr val="bg1"/>
                </a:solidFill>
              </a:rPr>
              <a:t>Button Settings utilized one the radio ad </a:t>
            </a:r>
            <a:r>
              <a:rPr lang="en-US" b="1" i="1" dirty="0">
                <a:solidFill>
                  <a:schemeClr val="bg1"/>
                </a:solidFill>
              </a:rPr>
              <a:t>the F1, F2, F3, F4 keys</a:t>
            </a:r>
          </a:p>
          <a:p>
            <a:endParaRPr lang="en-US" dirty="0">
              <a:solidFill>
                <a:schemeClr val="bg1"/>
              </a:solidFill>
            </a:endParaRPr>
          </a:p>
          <a:p>
            <a:r>
              <a:rPr lang="en-US" dirty="0">
                <a:solidFill>
                  <a:schemeClr val="bg1"/>
                </a:solidFill>
              </a:rPr>
              <a:t>Side Top Button  =  F1</a:t>
            </a:r>
          </a:p>
          <a:p>
            <a:r>
              <a:rPr lang="en-US" i="1" dirty="0">
                <a:solidFill>
                  <a:schemeClr val="bg1"/>
                </a:solidFill>
              </a:rPr>
              <a:t>(Monitor, opens the receive PL Tone)</a:t>
            </a:r>
          </a:p>
          <a:p>
            <a:endParaRPr lang="en-US" dirty="0">
              <a:solidFill>
                <a:schemeClr val="bg1"/>
              </a:solidFill>
            </a:endParaRPr>
          </a:p>
          <a:p>
            <a:r>
              <a:rPr lang="en-US" dirty="0">
                <a:solidFill>
                  <a:schemeClr val="bg1"/>
                </a:solidFill>
              </a:rPr>
              <a:t>Top Button = F4</a:t>
            </a:r>
          </a:p>
          <a:p>
            <a:r>
              <a:rPr lang="en-US" i="1" dirty="0">
                <a:solidFill>
                  <a:schemeClr val="bg1"/>
                </a:solidFill>
              </a:rPr>
              <a:t>(Vol Set Tone)</a:t>
            </a:r>
          </a:p>
          <a:p>
            <a:endParaRPr lang="en-US" dirty="0">
              <a:solidFill>
                <a:schemeClr val="bg1"/>
              </a:solidFill>
            </a:endParaRPr>
          </a:p>
          <a:p>
            <a:r>
              <a:rPr lang="en-US" dirty="0">
                <a:solidFill>
                  <a:schemeClr val="bg1"/>
                </a:solidFill>
              </a:rPr>
              <a:t>Side Middle Button = F2</a:t>
            </a:r>
          </a:p>
          <a:p>
            <a:r>
              <a:rPr lang="en-US" i="1" dirty="0">
                <a:solidFill>
                  <a:schemeClr val="bg1"/>
                </a:solidFill>
              </a:rPr>
              <a:t>(MS01  Quick Save )</a:t>
            </a:r>
          </a:p>
          <a:p>
            <a:endParaRPr lang="en-US" dirty="0">
              <a:solidFill>
                <a:schemeClr val="bg1"/>
              </a:solidFill>
            </a:endParaRPr>
          </a:p>
          <a:p>
            <a:r>
              <a:rPr lang="en-US" dirty="0">
                <a:solidFill>
                  <a:schemeClr val="bg1"/>
                </a:solidFill>
              </a:rPr>
              <a:t>Side Bottom Button = F3</a:t>
            </a:r>
          </a:p>
          <a:p>
            <a:r>
              <a:rPr lang="en-US" i="1" dirty="0">
                <a:solidFill>
                  <a:schemeClr val="bg1"/>
                </a:solidFill>
              </a:rPr>
              <a:t>(MS02 Quick Save)</a:t>
            </a:r>
          </a:p>
        </p:txBody>
      </p:sp>
    </p:spTree>
    <p:extLst>
      <p:ext uri="{BB962C8B-B14F-4D97-AF65-F5344CB8AC3E}">
        <p14:creationId xmlns:p14="http://schemas.microsoft.com/office/powerpoint/2010/main" val="23974563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F5A78D-2F55-4A5D-AC02-5C34C5521167}"/>
              </a:ext>
            </a:extLst>
          </p:cNvPr>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10" name="TextBox 9">
            <a:extLst>
              <a:ext uri="{FF2B5EF4-FFF2-40B4-BE49-F238E27FC236}">
                <a16:creationId xmlns:a16="http://schemas.microsoft.com/office/drawing/2014/main" id="{246ABD13-5089-4146-AF64-DB9FB855875A}"/>
              </a:ext>
            </a:extLst>
          </p:cNvPr>
          <p:cNvSpPr txBox="1"/>
          <p:nvPr/>
        </p:nvSpPr>
        <p:spPr>
          <a:xfrm>
            <a:off x="457200" y="136525"/>
            <a:ext cx="4508414" cy="523220"/>
          </a:xfrm>
          <a:prstGeom prst="rect">
            <a:avLst/>
          </a:prstGeom>
          <a:noFill/>
        </p:spPr>
        <p:txBody>
          <a:bodyPr wrap="none" rtlCol="0">
            <a:spAutoFit/>
          </a:bodyPr>
          <a:lstStyle/>
          <a:p>
            <a:r>
              <a:rPr lang="en-US" sz="2800" dirty="0">
                <a:solidFill>
                  <a:schemeClr val="bg1">
                    <a:lumMod val="85000"/>
                  </a:schemeClr>
                </a:solidFill>
              </a:rPr>
              <a:t>Essential Elements – Switches</a:t>
            </a:r>
          </a:p>
        </p:txBody>
      </p:sp>
      <p:pic>
        <p:nvPicPr>
          <p:cNvPr id="3" name="Picture 2" descr="A screenshot of a social media post&#10;&#10;Description automatically generated">
            <a:extLst>
              <a:ext uri="{FF2B5EF4-FFF2-40B4-BE49-F238E27FC236}">
                <a16:creationId xmlns:a16="http://schemas.microsoft.com/office/drawing/2014/main" id="{2D08E4E5-9B8B-4A16-B73A-138508167C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1295400"/>
            <a:ext cx="4520874" cy="3048000"/>
          </a:xfrm>
          <a:prstGeom prst="rect">
            <a:avLst/>
          </a:prstGeom>
        </p:spPr>
      </p:pic>
      <p:sp>
        <p:nvSpPr>
          <p:cNvPr id="7" name="TextBox 6">
            <a:extLst>
              <a:ext uri="{FF2B5EF4-FFF2-40B4-BE49-F238E27FC236}">
                <a16:creationId xmlns:a16="http://schemas.microsoft.com/office/drawing/2014/main" id="{C639030C-5BD6-4BD8-A4AF-3F59A412D53B}"/>
              </a:ext>
            </a:extLst>
          </p:cNvPr>
          <p:cNvSpPr txBox="1"/>
          <p:nvPr/>
        </p:nvSpPr>
        <p:spPr>
          <a:xfrm>
            <a:off x="5334000" y="889843"/>
            <a:ext cx="3581400" cy="4524315"/>
          </a:xfrm>
          <a:prstGeom prst="rect">
            <a:avLst/>
          </a:prstGeom>
          <a:noFill/>
        </p:spPr>
        <p:txBody>
          <a:bodyPr wrap="square" rtlCol="0">
            <a:spAutoFit/>
          </a:bodyPr>
          <a:lstStyle/>
          <a:p>
            <a:r>
              <a:rPr lang="en-US" b="1" dirty="0">
                <a:solidFill>
                  <a:schemeClr val="bg1"/>
                </a:solidFill>
              </a:rPr>
              <a:t>Switches – ESW / TSW</a:t>
            </a:r>
          </a:p>
          <a:p>
            <a:endParaRPr lang="en-US" dirty="0">
              <a:solidFill>
                <a:schemeClr val="bg1"/>
              </a:solidFill>
            </a:endParaRPr>
          </a:p>
          <a:p>
            <a:r>
              <a:rPr lang="en-US" dirty="0">
                <a:solidFill>
                  <a:schemeClr val="bg1"/>
                </a:solidFill>
              </a:rPr>
              <a:t>The </a:t>
            </a:r>
            <a:r>
              <a:rPr lang="en-US" b="1" dirty="0">
                <a:solidFill>
                  <a:schemeClr val="bg1"/>
                </a:solidFill>
              </a:rPr>
              <a:t>Concentric Switch</a:t>
            </a:r>
          </a:p>
          <a:p>
            <a:r>
              <a:rPr lang="en-US" dirty="0">
                <a:solidFill>
                  <a:schemeClr val="bg1"/>
                </a:solidFill>
              </a:rPr>
              <a:t>Position A  and Position B are most commonly utilized to</a:t>
            </a:r>
          </a:p>
          <a:p>
            <a:r>
              <a:rPr lang="en-US" dirty="0">
                <a:solidFill>
                  <a:schemeClr val="bg1"/>
                </a:solidFill>
              </a:rPr>
              <a:t>Access Encryption and are via the ESW or the 0 key on the TDFM.</a:t>
            </a:r>
          </a:p>
          <a:p>
            <a:endParaRPr lang="en-US" dirty="0">
              <a:solidFill>
                <a:schemeClr val="bg1"/>
              </a:solidFill>
            </a:endParaRPr>
          </a:p>
          <a:p>
            <a:r>
              <a:rPr lang="en-US" b="1" dirty="0">
                <a:solidFill>
                  <a:schemeClr val="bg1"/>
                </a:solidFill>
              </a:rPr>
              <a:t>Toggle Switches </a:t>
            </a:r>
            <a:r>
              <a:rPr lang="en-US" dirty="0">
                <a:solidFill>
                  <a:schemeClr val="bg1"/>
                </a:solidFill>
              </a:rPr>
              <a:t>are accessed Via the TSW or * key and are displayed as position A, B, or C.   These switches are easily overlooked by Crew in high workload environments,  Careful consideration should be exercised prior to their programming.</a:t>
            </a:r>
          </a:p>
        </p:txBody>
      </p:sp>
    </p:spTree>
    <p:extLst>
      <p:ext uri="{BB962C8B-B14F-4D97-AF65-F5344CB8AC3E}">
        <p14:creationId xmlns:p14="http://schemas.microsoft.com/office/powerpoint/2010/main" val="466741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F5A78D-2F55-4A5D-AC02-5C34C5521167}"/>
              </a:ext>
            </a:extLst>
          </p:cNvPr>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10" name="TextBox 9">
            <a:extLst>
              <a:ext uri="{FF2B5EF4-FFF2-40B4-BE49-F238E27FC236}">
                <a16:creationId xmlns:a16="http://schemas.microsoft.com/office/drawing/2014/main" id="{246ABD13-5089-4146-AF64-DB9FB855875A}"/>
              </a:ext>
            </a:extLst>
          </p:cNvPr>
          <p:cNvSpPr txBox="1"/>
          <p:nvPr/>
        </p:nvSpPr>
        <p:spPr>
          <a:xfrm>
            <a:off x="457200" y="136525"/>
            <a:ext cx="5808257" cy="523220"/>
          </a:xfrm>
          <a:prstGeom prst="rect">
            <a:avLst/>
          </a:prstGeom>
          <a:noFill/>
        </p:spPr>
        <p:txBody>
          <a:bodyPr wrap="none" rtlCol="0">
            <a:spAutoFit/>
          </a:bodyPr>
          <a:lstStyle/>
          <a:p>
            <a:r>
              <a:rPr lang="en-US" sz="2800" dirty="0">
                <a:solidFill>
                  <a:schemeClr val="bg1">
                    <a:lumMod val="85000"/>
                  </a:schemeClr>
                </a:solidFill>
              </a:rPr>
              <a:t>Essential Elements    -  </a:t>
            </a:r>
            <a:r>
              <a:rPr lang="en-US" sz="2800" dirty="0">
                <a:solidFill>
                  <a:srgbClr val="FF0000"/>
                </a:solidFill>
              </a:rPr>
              <a:t>Hidden Dangers</a:t>
            </a:r>
          </a:p>
        </p:txBody>
      </p:sp>
      <p:sp>
        <p:nvSpPr>
          <p:cNvPr id="2" name="TextBox 1">
            <a:extLst>
              <a:ext uri="{FF2B5EF4-FFF2-40B4-BE49-F238E27FC236}">
                <a16:creationId xmlns:a16="http://schemas.microsoft.com/office/drawing/2014/main" id="{7C2B79E1-0608-4179-B068-8970AD7A8BF1}"/>
              </a:ext>
            </a:extLst>
          </p:cNvPr>
          <p:cNvSpPr txBox="1"/>
          <p:nvPr/>
        </p:nvSpPr>
        <p:spPr>
          <a:xfrm>
            <a:off x="4267200" y="1295400"/>
            <a:ext cx="4495800" cy="4801314"/>
          </a:xfrm>
          <a:prstGeom prst="rect">
            <a:avLst/>
          </a:prstGeom>
          <a:noFill/>
        </p:spPr>
        <p:txBody>
          <a:bodyPr wrap="square" rtlCol="0">
            <a:spAutoFit/>
          </a:bodyPr>
          <a:lstStyle/>
          <a:p>
            <a:r>
              <a:rPr lang="en-US" dirty="0">
                <a:solidFill>
                  <a:schemeClr val="bg1"/>
                </a:solidFill>
              </a:rPr>
              <a:t>BEWARE:    Some commonly selected options hold a hidden danger –</a:t>
            </a:r>
          </a:p>
          <a:p>
            <a:endParaRPr lang="en-US" dirty="0"/>
          </a:p>
          <a:p>
            <a:r>
              <a:rPr lang="en-US" b="1" dirty="0">
                <a:solidFill>
                  <a:srgbClr val="FF0000"/>
                </a:solidFill>
              </a:rPr>
              <a:t>THEY ARE GLOBAL IN NATURE:  With </a:t>
            </a:r>
            <a:r>
              <a:rPr lang="en-US" b="1" u="sng" dirty="0">
                <a:solidFill>
                  <a:srgbClr val="FF0000"/>
                </a:solidFill>
              </a:rPr>
              <a:t>NO</a:t>
            </a:r>
            <a:r>
              <a:rPr lang="en-US" b="1" dirty="0">
                <a:solidFill>
                  <a:srgbClr val="FF0000"/>
                </a:solidFill>
              </a:rPr>
              <a:t> indication of their selection shown on the display</a:t>
            </a:r>
          </a:p>
          <a:p>
            <a:endParaRPr lang="en-US" dirty="0"/>
          </a:p>
          <a:p>
            <a:r>
              <a:rPr lang="en-US" dirty="0">
                <a:solidFill>
                  <a:schemeClr val="bg1"/>
                </a:solidFill>
              </a:rPr>
              <a:t>These options while selected on a channel basis,  Revert all channels on that module to the selected feature:</a:t>
            </a:r>
          </a:p>
          <a:p>
            <a:endParaRPr lang="en-US" b="1" dirty="0">
              <a:solidFill>
                <a:schemeClr val="bg1"/>
              </a:solidFill>
            </a:endParaRPr>
          </a:p>
          <a:p>
            <a:r>
              <a:rPr lang="en-US" b="1" dirty="0">
                <a:solidFill>
                  <a:schemeClr val="bg1"/>
                </a:solidFill>
              </a:rPr>
              <a:t>DIR -   </a:t>
            </a:r>
            <a:r>
              <a:rPr lang="en-US" dirty="0">
                <a:solidFill>
                  <a:schemeClr val="bg1"/>
                </a:solidFill>
              </a:rPr>
              <a:t>Direct or Talk Around -  Selecting DIR will place ALL REPEATER CHANNELS into the DIRECT MODE –</a:t>
            </a:r>
          </a:p>
          <a:p>
            <a:endParaRPr lang="en-US" dirty="0">
              <a:solidFill>
                <a:schemeClr val="bg1"/>
              </a:solidFill>
            </a:endParaRPr>
          </a:p>
          <a:p>
            <a:r>
              <a:rPr lang="en-US" b="1" dirty="0">
                <a:solidFill>
                  <a:schemeClr val="bg1"/>
                </a:solidFill>
              </a:rPr>
              <a:t>PL TONE DISABLE:   </a:t>
            </a:r>
            <a:r>
              <a:rPr lang="en-US" dirty="0">
                <a:solidFill>
                  <a:schemeClr val="bg1"/>
                </a:solidFill>
              </a:rPr>
              <a:t>All PL Tones will be disabled on that module;</a:t>
            </a:r>
          </a:p>
        </p:txBody>
      </p:sp>
      <p:pic>
        <p:nvPicPr>
          <p:cNvPr id="7" name="Picture 6">
            <a:extLst>
              <a:ext uri="{FF2B5EF4-FFF2-40B4-BE49-F238E27FC236}">
                <a16:creationId xmlns:a16="http://schemas.microsoft.com/office/drawing/2014/main" id="{48A95DD6-8863-4B7E-976E-110C5429C8B4}"/>
              </a:ext>
            </a:extLst>
          </p:cNvPr>
          <p:cNvPicPr>
            <a:picLocks noChangeAspect="1"/>
          </p:cNvPicPr>
          <p:nvPr/>
        </p:nvPicPr>
        <p:blipFill>
          <a:blip r:embed="rId2"/>
          <a:stretch>
            <a:fillRect/>
          </a:stretch>
        </p:blipFill>
        <p:spPr>
          <a:xfrm>
            <a:off x="609600" y="1692520"/>
            <a:ext cx="3231327" cy="2537420"/>
          </a:xfrm>
          <a:prstGeom prst="rect">
            <a:avLst/>
          </a:prstGeom>
        </p:spPr>
      </p:pic>
    </p:spTree>
    <p:extLst>
      <p:ext uri="{BB962C8B-B14F-4D97-AF65-F5344CB8AC3E}">
        <p14:creationId xmlns:p14="http://schemas.microsoft.com/office/powerpoint/2010/main" val="419904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E9CD28-9581-4120-AC76-C5DC0C07A68F}"/>
              </a:ext>
            </a:extLst>
          </p:cNvPr>
          <p:cNvSpPr txBox="1"/>
          <p:nvPr/>
        </p:nvSpPr>
        <p:spPr>
          <a:xfrm>
            <a:off x="-1" y="5211357"/>
            <a:ext cx="9144000" cy="830997"/>
          </a:xfrm>
          <a:prstGeom prst="rect">
            <a:avLst/>
          </a:prstGeom>
          <a:solidFill>
            <a:schemeClr val="accent1">
              <a:lumMod val="50000"/>
            </a:schemeClr>
          </a:solidFill>
        </p:spPr>
        <p:txBody>
          <a:bodyPr wrap="square" rtlCol="0">
            <a:spAutoFit/>
          </a:bodyPr>
          <a:lstStyle/>
          <a:p>
            <a:pPr defTabSz="685800"/>
            <a:r>
              <a:rPr lang="en-US" sz="2100" dirty="0">
                <a:solidFill>
                  <a:prstClr val="white">
                    <a:lumMod val="85000"/>
                  </a:prstClr>
                </a:solidFill>
                <a:latin typeface="Calibri" panose="020F0502020204030204"/>
              </a:rPr>
              <a:t>RADIO 101              P25 Explained</a:t>
            </a:r>
          </a:p>
          <a:p>
            <a:pPr defTabSz="685800"/>
            <a:endParaRPr lang="en-US" sz="27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209EF41-B29A-48AB-B7DB-041DE87CB4E4}"/>
              </a:ext>
            </a:extLst>
          </p:cNvPr>
          <p:cNvPicPr>
            <a:picLocks noChangeAspect="1"/>
          </p:cNvPicPr>
          <p:nvPr/>
        </p:nvPicPr>
        <p:blipFill>
          <a:blip r:embed="rId2"/>
          <a:stretch>
            <a:fillRect/>
          </a:stretch>
        </p:blipFill>
        <p:spPr>
          <a:xfrm>
            <a:off x="7679010" y="5205383"/>
            <a:ext cx="1463167" cy="813887"/>
          </a:xfrm>
          <a:prstGeom prst="rect">
            <a:avLst/>
          </a:prstGeom>
        </p:spPr>
      </p:pic>
      <p:sp>
        <p:nvSpPr>
          <p:cNvPr id="2" name="TextBox 1">
            <a:extLst>
              <a:ext uri="{FF2B5EF4-FFF2-40B4-BE49-F238E27FC236}">
                <a16:creationId xmlns:a16="http://schemas.microsoft.com/office/drawing/2014/main" id="{2B69A9BD-DE4D-4890-B6FF-4B477E04328F}"/>
              </a:ext>
            </a:extLst>
          </p:cNvPr>
          <p:cNvSpPr txBox="1"/>
          <p:nvPr/>
        </p:nvSpPr>
        <p:spPr>
          <a:xfrm>
            <a:off x="952660" y="1602440"/>
            <a:ext cx="7238680" cy="1338828"/>
          </a:xfrm>
          <a:prstGeom prst="rect">
            <a:avLst/>
          </a:prstGeom>
          <a:noFill/>
        </p:spPr>
        <p:txBody>
          <a:bodyPr wrap="square" rtlCol="0">
            <a:spAutoFit/>
          </a:bodyPr>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What is P25:</a:t>
            </a:r>
            <a:r>
              <a:rPr lang="en-US" sz="1350" dirty="0">
                <a:solidFill>
                  <a:prstClr val="white"/>
                </a:solidFill>
                <a:latin typeface="Calibri" panose="020F0502020204030204"/>
              </a:rPr>
              <a:t>	Simply put,  P25 is a communication standard shared across radio manufacturers</a:t>
            </a:r>
          </a:p>
          <a:p>
            <a:pPr defTabSz="685800"/>
            <a:r>
              <a:rPr lang="en-US" sz="1350" dirty="0">
                <a:solidFill>
                  <a:prstClr val="white"/>
                </a:solidFill>
                <a:latin typeface="Calibri" panose="020F0502020204030204"/>
              </a:rPr>
              <a:t>that ensures that one manufacturers radios transmission will be received by another manufacturers</a:t>
            </a:r>
          </a:p>
          <a:p>
            <a:pPr defTabSz="685800"/>
            <a:r>
              <a:rPr lang="en-US" sz="1350" dirty="0">
                <a:solidFill>
                  <a:prstClr val="white"/>
                </a:solidFill>
                <a:latin typeface="Calibri" panose="020F0502020204030204"/>
              </a:rPr>
              <a:t>radio.  By adhering to the standard, now the critical Interoperability previously missing is now established</a:t>
            </a:r>
          </a:p>
          <a:p>
            <a:pPr defTabSz="685800"/>
            <a:endParaRPr lang="en-US" sz="1350" dirty="0">
              <a:solidFill>
                <a:prstClr val="white"/>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2CC65DD2-C403-491C-88FB-2C2100A379B7}"/>
              </a:ext>
            </a:extLst>
          </p:cNvPr>
          <p:cNvPicPr>
            <a:picLocks noChangeAspect="1"/>
          </p:cNvPicPr>
          <p:nvPr/>
        </p:nvPicPr>
        <p:blipFill>
          <a:blip r:embed="rId3"/>
          <a:stretch>
            <a:fillRect/>
          </a:stretch>
        </p:blipFill>
        <p:spPr>
          <a:xfrm>
            <a:off x="3619575" y="2795191"/>
            <a:ext cx="1696359" cy="548687"/>
          </a:xfrm>
          <a:prstGeom prst="rect">
            <a:avLst/>
          </a:prstGeom>
        </p:spPr>
      </p:pic>
      <p:pic>
        <p:nvPicPr>
          <p:cNvPr id="9" name="Picture 8">
            <a:extLst>
              <a:ext uri="{FF2B5EF4-FFF2-40B4-BE49-F238E27FC236}">
                <a16:creationId xmlns:a16="http://schemas.microsoft.com/office/drawing/2014/main" id="{1BA0A5ED-4DDD-4FAB-9058-2D332EDE2FA3}"/>
              </a:ext>
            </a:extLst>
          </p:cNvPr>
          <p:cNvPicPr>
            <a:picLocks noChangeAspect="1"/>
          </p:cNvPicPr>
          <p:nvPr/>
        </p:nvPicPr>
        <p:blipFill>
          <a:blip r:embed="rId3"/>
          <a:stretch>
            <a:fillRect/>
          </a:stretch>
        </p:blipFill>
        <p:spPr>
          <a:xfrm>
            <a:off x="6286490" y="2795191"/>
            <a:ext cx="1696359" cy="548687"/>
          </a:xfrm>
          <a:prstGeom prst="rect">
            <a:avLst/>
          </a:prstGeom>
        </p:spPr>
      </p:pic>
      <p:pic>
        <p:nvPicPr>
          <p:cNvPr id="10" name="Picture 9">
            <a:extLst>
              <a:ext uri="{FF2B5EF4-FFF2-40B4-BE49-F238E27FC236}">
                <a16:creationId xmlns:a16="http://schemas.microsoft.com/office/drawing/2014/main" id="{C9909F8A-966E-4E1D-BC6F-0A58710C0F9F}"/>
              </a:ext>
            </a:extLst>
          </p:cNvPr>
          <p:cNvPicPr>
            <a:picLocks noChangeAspect="1"/>
          </p:cNvPicPr>
          <p:nvPr/>
        </p:nvPicPr>
        <p:blipFill>
          <a:blip r:embed="rId3"/>
          <a:stretch>
            <a:fillRect/>
          </a:stretch>
        </p:blipFill>
        <p:spPr>
          <a:xfrm>
            <a:off x="952660" y="2819227"/>
            <a:ext cx="1696359" cy="548687"/>
          </a:xfrm>
          <a:prstGeom prst="rect">
            <a:avLst/>
          </a:prstGeom>
        </p:spPr>
      </p:pic>
      <p:sp>
        <p:nvSpPr>
          <p:cNvPr id="11" name="Arrow: Left-Right 10">
            <a:extLst>
              <a:ext uri="{FF2B5EF4-FFF2-40B4-BE49-F238E27FC236}">
                <a16:creationId xmlns:a16="http://schemas.microsoft.com/office/drawing/2014/main" id="{4565166D-F525-4C8E-9FDE-435BBE2FF916}"/>
              </a:ext>
            </a:extLst>
          </p:cNvPr>
          <p:cNvSpPr/>
          <p:nvPr/>
        </p:nvSpPr>
        <p:spPr>
          <a:xfrm>
            <a:off x="2734213" y="3036428"/>
            <a:ext cx="781940" cy="115368"/>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72A9760F-202F-46C4-AEBC-2FA9FE6E9E39}"/>
              </a:ext>
            </a:extLst>
          </p:cNvPr>
          <p:cNvPicPr>
            <a:picLocks noChangeAspect="1"/>
          </p:cNvPicPr>
          <p:nvPr/>
        </p:nvPicPr>
        <p:blipFill>
          <a:blip r:embed="rId4"/>
          <a:stretch>
            <a:fillRect/>
          </a:stretch>
        </p:blipFill>
        <p:spPr>
          <a:xfrm>
            <a:off x="5401127" y="3018298"/>
            <a:ext cx="800169" cy="146317"/>
          </a:xfrm>
          <a:prstGeom prst="rect">
            <a:avLst/>
          </a:prstGeom>
        </p:spPr>
      </p:pic>
      <p:pic>
        <p:nvPicPr>
          <p:cNvPr id="4" name="Picture 3">
            <a:extLst>
              <a:ext uri="{FF2B5EF4-FFF2-40B4-BE49-F238E27FC236}">
                <a16:creationId xmlns:a16="http://schemas.microsoft.com/office/drawing/2014/main" id="{FC869889-EA36-4EBD-82F0-D08D95932B8F}"/>
              </a:ext>
            </a:extLst>
          </p:cNvPr>
          <p:cNvPicPr>
            <a:picLocks noChangeAspect="1"/>
          </p:cNvPicPr>
          <p:nvPr/>
        </p:nvPicPr>
        <p:blipFill>
          <a:blip r:embed="rId5"/>
          <a:stretch>
            <a:fillRect/>
          </a:stretch>
        </p:blipFill>
        <p:spPr>
          <a:xfrm>
            <a:off x="1172135" y="3373888"/>
            <a:ext cx="1257409" cy="374936"/>
          </a:xfrm>
          <a:prstGeom prst="rect">
            <a:avLst/>
          </a:prstGeom>
        </p:spPr>
      </p:pic>
      <p:pic>
        <p:nvPicPr>
          <p:cNvPr id="5" name="Picture 4">
            <a:extLst>
              <a:ext uri="{FF2B5EF4-FFF2-40B4-BE49-F238E27FC236}">
                <a16:creationId xmlns:a16="http://schemas.microsoft.com/office/drawing/2014/main" id="{634D812E-24BB-4958-A29C-58714384C966}"/>
              </a:ext>
            </a:extLst>
          </p:cNvPr>
          <p:cNvPicPr>
            <a:picLocks noChangeAspect="1"/>
          </p:cNvPicPr>
          <p:nvPr/>
        </p:nvPicPr>
        <p:blipFill>
          <a:blip r:embed="rId6"/>
          <a:stretch>
            <a:fillRect/>
          </a:stretch>
        </p:blipFill>
        <p:spPr>
          <a:xfrm>
            <a:off x="3973936" y="3343878"/>
            <a:ext cx="987638" cy="370364"/>
          </a:xfrm>
          <a:prstGeom prst="rect">
            <a:avLst/>
          </a:prstGeom>
        </p:spPr>
      </p:pic>
      <p:pic>
        <p:nvPicPr>
          <p:cNvPr id="6" name="Picture 5">
            <a:extLst>
              <a:ext uri="{FF2B5EF4-FFF2-40B4-BE49-F238E27FC236}">
                <a16:creationId xmlns:a16="http://schemas.microsoft.com/office/drawing/2014/main" id="{467D3894-635B-4555-BBF1-0B13ECBBCF03}"/>
              </a:ext>
            </a:extLst>
          </p:cNvPr>
          <p:cNvPicPr>
            <a:picLocks noChangeAspect="1"/>
          </p:cNvPicPr>
          <p:nvPr/>
        </p:nvPicPr>
        <p:blipFill>
          <a:blip r:embed="rId7"/>
          <a:stretch>
            <a:fillRect/>
          </a:stretch>
        </p:blipFill>
        <p:spPr>
          <a:xfrm>
            <a:off x="6821873" y="3328940"/>
            <a:ext cx="772735" cy="370364"/>
          </a:xfrm>
          <a:prstGeom prst="rect">
            <a:avLst/>
          </a:prstGeom>
        </p:spPr>
      </p:pic>
    </p:spTree>
    <p:extLst>
      <p:ext uri="{BB962C8B-B14F-4D97-AF65-F5344CB8AC3E}">
        <p14:creationId xmlns:p14="http://schemas.microsoft.com/office/powerpoint/2010/main" val="1214788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086600" cy="461665"/>
          </a:xfrm>
          <a:prstGeom prst="rect">
            <a:avLst/>
          </a:prstGeom>
          <a:noFill/>
        </p:spPr>
        <p:txBody>
          <a:bodyPr wrap="square" rtlCol="0">
            <a:spAutoFit/>
          </a:bodyPr>
          <a:lstStyle/>
          <a:p>
            <a:r>
              <a:rPr lang="en-US" sz="2400" b="1" dirty="0">
                <a:solidFill>
                  <a:schemeClr val="bg1">
                    <a:lumMod val="85000"/>
                  </a:schemeClr>
                </a:solidFill>
              </a:rPr>
              <a:t>CPS Programming - Programming a Channel</a:t>
            </a:r>
            <a:endParaRPr lang="en-US" sz="2800" b="1" dirty="0">
              <a:solidFill>
                <a:schemeClr val="bg1">
                  <a:lumMod val="85000"/>
                </a:schemeClr>
              </a:solidFill>
            </a:endParaRPr>
          </a:p>
        </p:txBody>
      </p:sp>
      <p:sp>
        <p:nvSpPr>
          <p:cNvPr id="34" name="TextBox 33"/>
          <p:cNvSpPr txBox="1"/>
          <p:nvPr/>
        </p:nvSpPr>
        <p:spPr>
          <a:xfrm>
            <a:off x="533400" y="1052731"/>
            <a:ext cx="3276600" cy="646331"/>
          </a:xfrm>
          <a:prstGeom prst="rect">
            <a:avLst/>
          </a:prstGeom>
          <a:noFill/>
          <a:ln>
            <a:solidFill>
              <a:schemeClr val="tx1"/>
            </a:solidFill>
          </a:ln>
        </p:spPr>
        <p:txBody>
          <a:bodyPr wrap="square" rtlCol="0">
            <a:spAutoFit/>
          </a:bodyPr>
          <a:lstStyle/>
          <a:p>
            <a:r>
              <a:rPr lang="en-US" dirty="0">
                <a:solidFill>
                  <a:schemeClr val="bg1"/>
                </a:solidFill>
              </a:rPr>
              <a:t>Step 1: Select a Personality in the Navigation Window</a:t>
            </a:r>
          </a:p>
        </p:txBody>
      </p:sp>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042" y="1052731"/>
            <a:ext cx="20955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033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086600" cy="461665"/>
          </a:xfrm>
          <a:prstGeom prst="rect">
            <a:avLst/>
          </a:prstGeom>
          <a:noFill/>
        </p:spPr>
        <p:txBody>
          <a:bodyPr wrap="square" rtlCol="0">
            <a:spAutoFit/>
          </a:bodyPr>
          <a:lstStyle/>
          <a:p>
            <a:r>
              <a:rPr lang="en-US" sz="2400" b="1" dirty="0">
                <a:solidFill>
                  <a:schemeClr val="bg1">
                    <a:lumMod val="85000"/>
                  </a:schemeClr>
                </a:solidFill>
              </a:rPr>
              <a:t>CPS Programming - Programming a Channel</a:t>
            </a:r>
            <a:endParaRPr lang="en-US" sz="2800" b="1" dirty="0">
              <a:solidFill>
                <a:schemeClr val="bg1">
                  <a:lumMod val="85000"/>
                </a:schemeClr>
              </a:solidFill>
            </a:endParaRPr>
          </a:p>
        </p:txBody>
      </p:sp>
      <p:sp>
        <p:nvSpPr>
          <p:cNvPr id="34" name="TextBox 33"/>
          <p:cNvSpPr txBox="1"/>
          <p:nvPr/>
        </p:nvSpPr>
        <p:spPr>
          <a:xfrm>
            <a:off x="533400" y="1052731"/>
            <a:ext cx="3276600" cy="369332"/>
          </a:xfrm>
          <a:prstGeom prst="rect">
            <a:avLst/>
          </a:prstGeom>
          <a:noFill/>
          <a:ln>
            <a:solidFill>
              <a:schemeClr val="tx1"/>
            </a:solidFill>
          </a:ln>
        </p:spPr>
        <p:txBody>
          <a:bodyPr wrap="square" rtlCol="0">
            <a:spAutoFit/>
          </a:bodyPr>
          <a:lstStyle/>
          <a:p>
            <a:r>
              <a:rPr lang="en-US" dirty="0">
                <a:solidFill>
                  <a:schemeClr val="bg1"/>
                </a:solidFill>
              </a:rPr>
              <a:t>Step 1: Select a Personality</a:t>
            </a:r>
          </a:p>
        </p:txBody>
      </p:sp>
      <p:sp>
        <p:nvSpPr>
          <p:cNvPr id="35" name="TextBox 34"/>
          <p:cNvSpPr txBox="1"/>
          <p:nvPr/>
        </p:nvSpPr>
        <p:spPr>
          <a:xfrm>
            <a:off x="2438400" y="2743200"/>
            <a:ext cx="3276600" cy="369332"/>
          </a:xfrm>
          <a:prstGeom prst="rect">
            <a:avLst/>
          </a:prstGeom>
          <a:noFill/>
          <a:ln>
            <a:solidFill>
              <a:schemeClr val="tx1"/>
            </a:solidFill>
          </a:ln>
        </p:spPr>
        <p:txBody>
          <a:bodyPr wrap="square" rtlCol="0">
            <a:spAutoFit/>
          </a:bodyPr>
          <a:lstStyle/>
          <a:p>
            <a:r>
              <a:rPr lang="en-US" dirty="0">
                <a:solidFill>
                  <a:schemeClr val="bg1"/>
                </a:solidFill>
              </a:rPr>
              <a:t>Step 2: Input Frequency Options</a:t>
            </a:r>
          </a:p>
        </p:txBody>
      </p:sp>
      <p:sp>
        <p:nvSpPr>
          <p:cNvPr id="36" name="TextBox 35"/>
          <p:cNvSpPr txBox="1"/>
          <p:nvPr/>
        </p:nvSpPr>
        <p:spPr>
          <a:xfrm>
            <a:off x="4572000" y="4876800"/>
            <a:ext cx="3276600" cy="646331"/>
          </a:xfrm>
          <a:prstGeom prst="rect">
            <a:avLst/>
          </a:prstGeom>
          <a:noFill/>
          <a:ln>
            <a:solidFill>
              <a:schemeClr val="tx1"/>
            </a:solidFill>
          </a:ln>
        </p:spPr>
        <p:txBody>
          <a:bodyPr wrap="square" rtlCol="0">
            <a:spAutoFit/>
          </a:bodyPr>
          <a:lstStyle/>
          <a:p>
            <a:r>
              <a:rPr lang="en-US" dirty="0">
                <a:solidFill>
                  <a:schemeClr val="bg1"/>
                </a:solidFill>
              </a:rPr>
              <a:t>Step 3:  Assign the Frequency to a Zone and Channel</a:t>
            </a:r>
          </a:p>
        </p:txBody>
      </p:sp>
      <p:cxnSp>
        <p:nvCxnSpPr>
          <p:cNvPr id="40" name="Straight Arrow Connector 39"/>
          <p:cNvCxnSpPr>
            <a:stCxn id="35" idx="2"/>
            <a:endCxn id="36" idx="0"/>
          </p:cNvCxnSpPr>
          <p:nvPr/>
        </p:nvCxnSpPr>
        <p:spPr>
          <a:xfrm>
            <a:off x="4076700" y="3112532"/>
            <a:ext cx="2133600" cy="176426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522DC-191C-4537-9978-BEAACE4F8EC1}"/>
              </a:ext>
            </a:extLst>
          </p:cNvPr>
          <p:cNvCxnSpPr>
            <a:cxnSpLocks/>
          </p:cNvCxnSpPr>
          <p:nvPr/>
        </p:nvCxnSpPr>
        <p:spPr>
          <a:xfrm>
            <a:off x="2409245" y="1584067"/>
            <a:ext cx="1248355" cy="100673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2274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0" y="184666"/>
            <a:ext cx="7086600" cy="461665"/>
          </a:xfrm>
          <a:prstGeom prst="rect">
            <a:avLst/>
          </a:prstGeom>
          <a:noFill/>
        </p:spPr>
        <p:txBody>
          <a:bodyPr wrap="square" rtlCol="0">
            <a:spAutoFit/>
          </a:bodyPr>
          <a:lstStyle/>
          <a:p>
            <a:r>
              <a:rPr lang="en-US" sz="2400" b="1" dirty="0">
                <a:solidFill>
                  <a:schemeClr val="bg1">
                    <a:lumMod val="85000"/>
                  </a:schemeClr>
                </a:solidFill>
              </a:rPr>
              <a:t>CPS Programming - Programming a Channel</a:t>
            </a:r>
            <a:endParaRPr lang="en-US" sz="2800" b="1" dirty="0">
              <a:solidFill>
                <a:schemeClr val="bg1">
                  <a:lumMod val="85000"/>
                </a:schemeClr>
              </a:solidFill>
            </a:endParaRPr>
          </a:p>
        </p:txBody>
      </p:sp>
      <p:sp>
        <p:nvSpPr>
          <p:cNvPr id="34" name="TextBox 33"/>
          <p:cNvSpPr txBox="1"/>
          <p:nvPr/>
        </p:nvSpPr>
        <p:spPr>
          <a:xfrm>
            <a:off x="533400" y="1052731"/>
            <a:ext cx="3276600" cy="369332"/>
          </a:xfrm>
          <a:prstGeom prst="rect">
            <a:avLst/>
          </a:prstGeom>
          <a:noFill/>
          <a:ln>
            <a:solidFill>
              <a:schemeClr val="tx1"/>
            </a:solidFill>
          </a:ln>
        </p:spPr>
        <p:txBody>
          <a:bodyPr wrap="square" rtlCol="0">
            <a:spAutoFit/>
          </a:bodyPr>
          <a:lstStyle/>
          <a:p>
            <a:r>
              <a:rPr lang="en-US" dirty="0">
                <a:solidFill>
                  <a:schemeClr val="bg1"/>
                </a:solidFill>
              </a:rPr>
              <a:t>Step 1: Select a Personality</a:t>
            </a:r>
          </a:p>
        </p:txBody>
      </p:sp>
      <p:sp>
        <p:nvSpPr>
          <p:cNvPr id="35" name="TextBox 34"/>
          <p:cNvSpPr txBox="1"/>
          <p:nvPr/>
        </p:nvSpPr>
        <p:spPr>
          <a:xfrm>
            <a:off x="2438400" y="2743200"/>
            <a:ext cx="3276600" cy="369332"/>
          </a:xfrm>
          <a:prstGeom prst="rect">
            <a:avLst/>
          </a:prstGeom>
          <a:noFill/>
          <a:ln>
            <a:solidFill>
              <a:schemeClr val="tx1"/>
            </a:solidFill>
          </a:ln>
        </p:spPr>
        <p:txBody>
          <a:bodyPr wrap="square" rtlCol="0">
            <a:spAutoFit/>
          </a:bodyPr>
          <a:lstStyle/>
          <a:p>
            <a:r>
              <a:rPr lang="en-US" dirty="0">
                <a:solidFill>
                  <a:schemeClr val="bg1"/>
                </a:solidFill>
              </a:rPr>
              <a:t>Step 2: Input Frequency Options</a:t>
            </a:r>
          </a:p>
        </p:txBody>
      </p:sp>
      <p:sp>
        <p:nvSpPr>
          <p:cNvPr id="36" name="TextBox 35"/>
          <p:cNvSpPr txBox="1"/>
          <p:nvPr/>
        </p:nvSpPr>
        <p:spPr>
          <a:xfrm>
            <a:off x="4572000" y="4876800"/>
            <a:ext cx="3276600" cy="646331"/>
          </a:xfrm>
          <a:prstGeom prst="rect">
            <a:avLst/>
          </a:prstGeom>
          <a:noFill/>
          <a:ln>
            <a:solidFill>
              <a:schemeClr val="tx1"/>
            </a:solidFill>
          </a:ln>
        </p:spPr>
        <p:txBody>
          <a:bodyPr wrap="square" rtlCol="0">
            <a:spAutoFit/>
          </a:bodyPr>
          <a:lstStyle/>
          <a:p>
            <a:r>
              <a:rPr lang="en-US" dirty="0">
                <a:solidFill>
                  <a:schemeClr val="bg1"/>
                </a:solidFill>
              </a:rPr>
              <a:t>Step 3:  Assign the Frequency to a Zone and Channel</a:t>
            </a:r>
          </a:p>
        </p:txBody>
      </p:sp>
      <p:cxnSp>
        <p:nvCxnSpPr>
          <p:cNvPr id="40" name="Straight Arrow Connector 39"/>
          <p:cNvCxnSpPr>
            <a:stCxn id="35" idx="2"/>
            <a:endCxn id="36" idx="0"/>
          </p:cNvCxnSpPr>
          <p:nvPr/>
        </p:nvCxnSpPr>
        <p:spPr>
          <a:xfrm>
            <a:off x="4076700" y="3112532"/>
            <a:ext cx="2133600" cy="176426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C4A250-0FCF-40DE-98E6-D07BF7F6038D}"/>
              </a:ext>
            </a:extLst>
          </p:cNvPr>
          <p:cNvCxnSpPr>
            <a:cxnSpLocks/>
          </p:cNvCxnSpPr>
          <p:nvPr/>
        </p:nvCxnSpPr>
        <p:spPr>
          <a:xfrm>
            <a:off x="2057400" y="1438628"/>
            <a:ext cx="1447800" cy="115217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059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769441"/>
          </a:xfrm>
          <a:prstGeom prst="rect">
            <a:avLst/>
          </a:prstGeom>
          <a:solidFill>
            <a:schemeClr val="bg2">
              <a:lumMod val="25000"/>
            </a:schemeClr>
          </a:solidFill>
        </p:spPr>
        <p:txBody>
          <a:bodyPr wrap="square" rtlCol="0">
            <a:spAutoFit/>
          </a:bodyPr>
          <a:lstStyle/>
          <a:p>
            <a:pPr algn="r"/>
            <a:endParaRPr lang="en-US" sz="4400" dirty="0">
              <a:solidFill>
                <a:schemeClr val="bg1">
                  <a:lumMod val="85000"/>
                </a:schemeClr>
              </a:solidFill>
            </a:endParaRPr>
          </a:p>
        </p:txBody>
      </p:sp>
      <p:sp>
        <p:nvSpPr>
          <p:cNvPr id="6" name="TextBox 5"/>
          <p:cNvSpPr txBox="1"/>
          <p:nvPr/>
        </p:nvSpPr>
        <p:spPr>
          <a:xfrm>
            <a:off x="106470" y="184666"/>
            <a:ext cx="5843954" cy="523220"/>
          </a:xfrm>
          <a:prstGeom prst="rect">
            <a:avLst/>
          </a:prstGeom>
          <a:noFill/>
        </p:spPr>
        <p:txBody>
          <a:bodyPr wrap="square" rtlCol="0">
            <a:spAutoFit/>
          </a:bodyPr>
          <a:lstStyle/>
          <a:p>
            <a:r>
              <a:rPr lang="en-US" sz="2400" b="1" dirty="0">
                <a:solidFill>
                  <a:schemeClr val="bg1">
                    <a:lumMod val="85000"/>
                  </a:schemeClr>
                </a:solidFill>
              </a:rPr>
              <a:t> </a:t>
            </a:r>
            <a:r>
              <a:rPr lang="en-US" sz="2800" b="1" dirty="0">
                <a:solidFill>
                  <a:schemeClr val="bg1">
                    <a:lumMod val="85000"/>
                  </a:schemeClr>
                </a:solidFill>
              </a:rPr>
              <a:t>CPS Programming</a:t>
            </a:r>
          </a:p>
        </p:txBody>
      </p:sp>
      <p:grpSp>
        <p:nvGrpSpPr>
          <p:cNvPr id="7" name="Group 6"/>
          <p:cNvGrpSpPr/>
          <p:nvPr/>
        </p:nvGrpSpPr>
        <p:grpSpPr>
          <a:xfrm>
            <a:off x="788377" y="990600"/>
            <a:ext cx="7676647" cy="4878526"/>
            <a:chOff x="788377" y="990600"/>
            <a:chExt cx="7676647" cy="4878526"/>
          </a:xfrm>
        </p:grpSpPr>
        <p:sp>
          <p:nvSpPr>
            <p:cNvPr id="17" name="TextBox 16"/>
            <p:cNvSpPr txBox="1"/>
            <p:nvPr/>
          </p:nvSpPr>
          <p:spPr>
            <a:xfrm>
              <a:off x="6331424" y="4114800"/>
              <a:ext cx="2133600" cy="1477328"/>
            </a:xfrm>
            <a:prstGeom prst="rect">
              <a:avLst/>
            </a:prstGeom>
            <a:noFill/>
            <a:ln>
              <a:solidFill>
                <a:srgbClr val="001000"/>
              </a:solidFill>
            </a:ln>
          </p:spPr>
          <p:txBody>
            <a:bodyPr wrap="square" rtlCol="0">
              <a:spAutoFit/>
            </a:bodyPr>
            <a:lstStyle/>
            <a:p>
              <a:r>
                <a:rPr lang="en-US" dirty="0">
                  <a:solidFill>
                    <a:schemeClr val="bg1"/>
                  </a:solidFill>
                </a:rPr>
                <a:t>RX Frequency</a:t>
              </a:r>
            </a:p>
            <a:p>
              <a:r>
                <a:rPr lang="en-US" dirty="0">
                  <a:solidFill>
                    <a:schemeClr val="bg1"/>
                  </a:solidFill>
                </a:rPr>
                <a:t>TX Frequency</a:t>
              </a:r>
            </a:p>
            <a:p>
              <a:r>
                <a:rPr lang="en-US" dirty="0">
                  <a:solidFill>
                    <a:schemeClr val="bg1"/>
                  </a:solidFill>
                </a:rPr>
                <a:t>RX NAC Code</a:t>
              </a:r>
            </a:p>
            <a:p>
              <a:r>
                <a:rPr lang="en-US" dirty="0">
                  <a:solidFill>
                    <a:schemeClr val="bg1"/>
                  </a:solidFill>
                </a:rPr>
                <a:t>TX NAC Code</a:t>
              </a:r>
            </a:p>
            <a:p>
              <a:r>
                <a:rPr lang="en-US" dirty="0">
                  <a:solidFill>
                    <a:schemeClr val="bg1"/>
                  </a:solidFill>
                </a:rPr>
                <a:t>Talk Group</a:t>
              </a:r>
            </a:p>
          </p:txBody>
        </p:sp>
        <p:grpSp>
          <p:nvGrpSpPr>
            <p:cNvPr id="3" name="Group 2"/>
            <p:cNvGrpSpPr/>
            <p:nvPr/>
          </p:nvGrpSpPr>
          <p:grpSpPr>
            <a:xfrm>
              <a:off x="788377" y="990600"/>
              <a:ext cx="7669823" cy="4878526"/>
              <a:chOff x="788377" y="990600"/>
              <a:chExt cx="7669823" cy="4878526"/>
            </a:xfrm>
          </p:grpSpPr>
          <p:sp>
            <p:nvSpPr>
              <p:cNvPr id="2" name="TextBox 1"/>
              <p:cNvSpPr txBox="1"/>
              <p:nvPr/>
            </p:nvSpPr>
            <p:spPr>
              <a:xfrm>
                <a:off x="3352800" y="990600"/>
                <a:ext cx="2133600" cy="369332"/>
              </a:xfrm>
              <a:prstGeom prst="rect">
                <a:avLst/>
              </a:prstGeom>
              <a:noFill/>
              <a:ln>
                <a:solidFill>
                  <a:srgbClr val="001000"/>
                </a:solidFill>
              </a:ln>
            </p:spPr>
            <p:txBody>
              <a:bodyPr wrap="square" rtlCol="0">
                <a:spAutoFit/>
              </a:bodyPr>
              <a:lstStyle/>
              <a:p>
                <a:r>
                  <a:rPr lang="en-US" b="1" dirty="0">
                    <a:solidFill>
                      <a:schemeClr val="bg1"/>
                    </a:solidFill>
                  </a:rPr>
                  <a:t>Program Personality</a:t>
                </a:r>
              </a:p>
            </p:txBody>
          </p:sp>
          <p:sp>
            <p:nvSpPr>
              <p:cNvPr id="12" name="TextBox 11"/>
              <p:cNvSpPr txBox="1"/>
              <p:nvPr/>
            </p:nvSpPr>
            <p:spPr>
              <a:xfrm>
                <a:off x="5105400" y="2057400"/>
                <a:ext cx="2133600" cy="369332"/>
              </a:xfrm>
              <a:prstGeom prst="rect">
                <a:avLst/>
              </a:prstGeom>
              <a:noFill/>
              <a:ln>
                <a:solidFill>
                  <a:srgbClr val="001000"/>
                </a:solidFill>
              </a:ln>
            </p:spPr>
            <p:txBody>
              <a:bodyPr wrap="square" rtlCol="0">
                <a:spAutoFit/>
              </a:bodyPr>
              <a:lstStyle/>
              <a:p>
                <a:pPr algn="ctr"/>
                <a:r>
                  <a:rPr lang="en-US" b="1" dirty="0">
                    <a:solidFill>
                      <a:schemeClr val="bg1"/>
                    </a:solidFill>
                  </a:rPr>
                  <a:t>Conventional</a:t>
                </a:r>
              </a:p>
            </p:txBody>
          </p:sp>
          <p:sp>
            <p:nvSpPr>
              <p:cNvPr id="13" name="TextBox 12"/>
              <p:cNvSpPr txBox="1"/>
              <p:nvPr/>
            </p:nvSpPr>
            <p:spPr>
              <a:xfrm>
                <a:off x="6324600" y="3366153"/>
                <a:ext cx="2133600" cy="369332"/>
              </a:xfrm>
              <a:prstGeom prst="rect">
                <a:avLst/>
              </a:prstGeom>
              <a:noFill/>
              <a:ln>
                <a:solidFill>
                  <a:srgbClr val="001000"/>
                </a:solidFill>
              </a:ln>
            </p:spPr>
            <p:txBody>
              <a:bodyPr wrap="square" rtlCol="0">
                <a:spAutoFit/>
              </a:bodyPr>
              <a:lstStyle/>
              <a:p>
                <a:r>
                  <a:rPr lang="en-US" dirty="0">
                    <a:solidFill>
                      <a:schemeClr val="bg1"/>
                    </a:solidFill>
                  </a:rPr>
                  <a:t>Digital (ASTRO)</a:t>
                </a:r>
              </a:p>
            </p:txBody>
          </p:sp>
          <p:sp>
            <p:nvSpPr>
              <p:cNvPr id="14" name="TextBox 13"/>
              <p:cNvSpPr txBox="1"/>
              <p:nvPr/>
            </p:nvSpPr>
            <p:spPr>
              <a:xfrm>
                <a:off x="788377" y="2057400"/>
                <a:ext cx="2133600" cy="923330"/>
              </a:xfrm>
              <a:prstGeom prst="rect">
                <a:avLst/>
              </a:prstGeom>
              <a:noFill/>
              <a:ln>
                <a:solidFill>
                  <a:srgbClr val="001000"/>
                </a:solidFill>
              </a:ln>
            </p:spPr>
            <p:txBody>
              <a:bodyPr wrap="square" rtlCol="0">
                <a:spAutoFit/>
              </a:bodyPr>
              <a:lstStyle/>
              <a:p>
                <a:pPr algn="ctr"/>
                <a:r>
                  <a:rPr lang="en-US" b="1" dirty="0">
                    <a:solidFill>
                      <a:schemeClr val="bg1"/>
                    </a:solidFill>
                  </a:rPr>
                  <a:t>Trunking Channel</a:t>
                </a:r>
              </a:p>
              <a:p>
                <a:pPr algn="ctr"/>
                <a:r>
                  <a:rPr lang="en-US" dirty="0">
                    <a:solidFill>
                      <a:schemeClr val="bg1"/>
                    </a:solidFill>
                  </a:rPr>
                  <a:t>Stop – you have no hope</a:t>
                </a:r>
              </a:p>
            </p:txBody>
          </p:sp>
          <p:sp>
            <p:nvSpPr>
              <p:cNvPr id="15" name="TextBox 14"/>
              <p:cNvSpPr txBox="1"/>
              <p:nvPr/>
            </p:nvSpPr>
            <p:spPr>
              <a:xfrm>
                <a:off x="3810000" y="3352800"/>
                <a:ext cx="2133600" cy="369332"/>
              </a:xfrm>
              <a:prstGeom prst="rect">
                <a:avLst/>
              </a:prstGeom>
              <a:noFill/>
              <a:ln>
                <a:solidFill>
                  <a:srgbClr val="001000"/>
                </a:solidFill>
              </a:ln>
            </p:spPr>
            <p:txBody>
              <a:bodyPr wrap="square" rtlCol="0">
                <a:spAutoFit/>
              </a:bodyPr>
              <a:lstStyle/>
              <a:p>
                <a:r>
                  <a:rPr lang="en-US" dirty="0">
                    <a:solidFill>
                      <a:schemeClr val="bg1"/>
                    </a:solidFill>
                  </a:rPr>
                  <a:t>Analog (non-ASTRO)</a:t>
                </a:r>
              </a:p>
            </p:txBody>
          </p:sp>
          <p:sp>
            <p:nvSpPr>
              <p:cNvPr id="16" name="TextBox 15"/>
              <p:cNvSpPr txBox="1"/>
              <p:nvPr/>
            </p:nvSpPr>
            <p:spPr>
              <a:xfrm>
                <a:off x="3657600" y="4114800"/>
                <a:ext cx="2497540" cy="1754326"/>
              </a:xfrm>
              <a:prstGeom prst="rect">
                <a:avLst/>
              </a:prstGeom>
              <a:noFill/>
              <a:ln>
                <a:solidFill>
                  <a:srgbClr val="001000"/>
                </a:solidFill>
              </a:ln>
            </p:spPr>
            <p:txBody>
              <a:bodyPr wrap="square" rtlCol="0">
                <a:spAutoFit/>
              </a:bodyPr>
              <a:lstStyle/>
              <a:p>
                <a:r>
                  <a:rPr lang="en-US" dirty="0">
                    <a:solidFill>
                      <a:schemeClr val="bg1"/>
                    </a:solidFill>
                  </a:rPr>
                  <a:t>RX Frequency</a:t>
                </a:r>
              </a:p>
              <a:p>
                <a:r>
                  <a:rPr lang="en-US" dirty="0">
                    <a:solidFill>
                      <a:schemeClr val="bg1"/>
                    </a:solidFill>
                  </a:rPr>
                  <a:t>RX </a:t>
                </a:r>
                <a:r>
                  <a:rPr lang="en-US" dirty="0" err="1">
                    <a:solidFill>
                      <a:schemeClr val="bg1"/>
                    </a:solidFill>
                  </a:rPr>
                  <a:t>Sq</a:t>
                </a:r>
                <a:r>
                  <a:rPr lang="en-US" dirty="0">
                    <a:solidFill>
                      <a:schemeClr val="bg1"/>
                    </a:solidFill>
                  </a:rPr>
                  <a:t> (CSQ, PL, DPL)</a:t>
                </a:r>
              </a:p>
              <a:p>
                <a:r>
                  <a:rPr lang="en-US" dirty="0">
                    <a:solidFill>
                      <a:schemeClr val="bg1"/>
                    </a:solidFill>
                  </a:rPr>
                  <a:t>RX PL/DPL Tone Number</a:t>
                </a:r>
              </a:p>
              <a:p>
                <a:r>
                  <a:rPr lang="en-US" dirty="0">
                    <a:solidFill>
                      <a:schemeClr val="bg1"/>
                    </a:solidFill>
                  </a:rPr>
                  <a:t>TX Frequency</a:t>
                </a:r>
              </a:p>
              <a:p>
                <a:r>
                  <a:rPr lang="en-US" dirty="0" err="1">
                    <a:solidFill>
                      <a:schemeClr val="bg1"/>
                    </a:solidFill>
                  </a:rPr>
                  <a:t>Tx</a:t>
                </a:r>
                <a:r>
                  <a:rPr lang="en-US" dirty="0">
                    <a:solidFill>
                      <a:schemeClr val="bg1"/>
                    </a:solidFill>
                  </a:rPr>
                  <a:t> Tone (none, PL, DPL)</a:t>
                </a:r>
              </a:p>
              <a:p>
                <a:r>
                  <a:rPr lang="en-US" dirty="0">
                    <a:solidFill>
                      <a:schemeClr val="bg1"/>
                    </a:solidFill>
                  </a:rPr>
                  <a:t>TX PL/DPL Tone Number</a:t>
                </a:r>
              </a:p>
            </p:txBody>
          </p:sp>
          <p:cxnSp>
            <p:nvCxnSpPr>
              <p:cNvPr id="4" name="Straight Arrow Connector 3"/>
              <p:cNvCxnSpPr>
                <a:stCxn id="2" idx="2"/>
                <a:endCxn id="14" idx="0"/>
              </p:cNvCxnSpPr>
              <p:nvPr/>
            </p:nvCxnSpPr>
            <p:spPr>
              <a:xfrm flipH="1">
                <a:off x="1855177" y="1359932"/>
                <a:ext cx="2564423" cy="697468"/>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2"/>
                <a:endCxn id="12" idx="0"/>
              </p:cNvCxnSpPr>
              <p:nvPr/>
            </p:nvCxnSpPr>
            <p:spPr>
              <a:xfrm>
                <a:off x="4419600" y="1359932"/>
                <a:ext cx="1752600" cy="697468"/>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3" idx="0"/>
              </p:cNvCxnSpPr>
              <p:nvPr/>
            </p:nvCxnSpPr>
            <p:spPr>
              <a:xfrm>
                <a:off x="6155140" y="2417928"/>
                <a:ext cx="1236260" cy="94822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5" idx="0"/>
              </p:cNvCxnSpPr>
              <p:nvPr/>
            </p:nvCxnSpPr>
            <p:spPr>
              <a:xfrm flipH="1">
                <a:off x="4876800" y="2417928"/>
                <a:ext cx="1295400" cy="934872"/>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2"/>
                <a:endCxn id="17" idx="0"/>
              </p:cNvCxnSpPr>
              <p:nvPr/>
            </p:nvCxnSpPr>
            <p:spPr>
              <a:xfrm>
                <a:off x="7391400" y="3735485"/>
                <a:ext cx="6824" cy="37931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901821" y="3698227"/>
                <a:ext cx="6824" cy="379315"/>
              </a:xfrm>
              <a:prstGeom prst="straightConnector1">
                <a:avLst/>
              </a:prstGeom>
              <a:ln w="19050">
                <a:solidFill>
                  <a:srgbClr val="001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976403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p:cNvSpPr txBox="1"/>
          <p:nvPr/>
        </p:nvSpPr>
        <p:spPr>
          <a:xfrm>
            <a:off x="228600" y="152400"/>
            <a:ext cx="4114800" cy="646331"/>
          </a:xfrm>
          <a:prstGeom prst="rect">
            <a:avLst/>
          </a:prstGeom>
          <a:noFill/>
        </p:spPr>
        <p:txBody>
          <a:bodyPr wrap="square" rtlCol="0">
            <a:spAutoFit/>
          </a:bodyPr>
          <a:lstStyle/>
          <a:p>
            <a:r>
              <a:rPr lang="en-US" sz="3600" dirty="0">
                <a:solidFill>
                  <a:schemeClr val="bg1"/>
                </a:solidFill>
              </a:rPr>
              <a:t>Configuration Menu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300" y="1492250"/>
            <a:ext cx="2819400" cy="2114550"/>
          </a:xfrm>
          <a:prstGeom prst="rect">
            <a:avLst/>
          </a:prstGeom>
        </p:spPr>
      </p:pic>
      <p:sp>
        <p:nvSpPr>
          <p:cNvPr id="4" name="TextBox 3"/>
          <p:cNvSpPr txBox="1"/>
          <p:nvPr/>
        </p:nvSpPr>
        <p:spPr>
          <a:xfrm>
            <a:off x="457200" y="1305341"/>
            <a:ext cx="4800599" cy="4247317"/>
          </a:xfrm>
          <a:prstGeom prst="rect">
            <a:avLst/>
          </a:prstGeom>
          <a:noFill/>
        </p:spPr>
        <p:txBody>
          <a:bodyPr wrap="square" rtlCol="0">
            <a:spAutoFit/>
          </a:bodyPr>
          <a:lstStyle/>
          <a:p>
            <a:r>
              <a:rPr lang="en-US" dirty="0">
                <a:solidFill>
                  <a:schemeClr val="bg1"/>
                </a:solidFill>
              </a:rPr>
              <a:t>The TDFM-9000 has within its operating Software, a configuration Menu.  This menu is used by installation and avionics personnel to properly config the radio for its environmental and user needs.  This configuration Menu , once set can be locked via a supervisory passcode feature.</a:t>
            </a:r>
          </a:p>
          <a:p>
            <a:endParaRPr lang="en-US" dirty="0">
              <a:solidFill>
                <a:schemeClr val="bg1"/>
              </a:solidFill>
            </a:endParaRPr>
          </a:p>
          <a:p>
            <a:r>
              <a:rPr lang="en-US" dirty="0">
                <a:solidFill>
                  <a:schemeClr val="bg1"/>
                </a:solidFill>
              </a:rPr>
              <a:t>To access the Configuration Menu.  </a:t>
            </a:r>
          </a:p>
          <a:p>
            <a:endParaRPr lang="en-US" dirty="0">
              <a:solidFill>
                <a:schemeClr val="bg1"/>
              </a:solidFill>
            </a:endParaRPr>
          </a:p>
          <a:p>
            <a:r>
              <a:rPr lang="en-US" dirty="0">
                <a:solidFill>
                  <a:schemeClr val="bg1"/>
                </a:solidFill>
              </a:rPr>
              <a:t>From the standard operational screen,  Press</a:t>
            </a:r>
          </a:p>
          <a:p>
            <a:endParaRPr lang="en-US" dirty="0">
              <a:solidFill>
                <a:schemeClr val="bg1"/>
              </a:solidFill>
            </a:endParaRPr>
          </a:p>
          <a:p>
            <a:r>
              <a:rPr lang="en-US" dirty="0">
                <a:solidFill>
                  <a:schemeClr val="bg1"/>
                </a:solidFill>
              </a:rPr>
              <a:t>FUNC 	   Next 	       Then press the Select Button next to the Configuration Menu item on the screen </a:t>
            </a:r>
          </a:p>
        </p:txBody>
      </p:sp>
      <p:cxnSp>
        <p:nvCxnSpPr>
          <p:cNvPr id="6" name="Straight Arrow Connector 5"/>
          <p:cNvCxnSpPr/>
          <p:nvPr/>
        </p:nvCxnSpPr>
        <p:spPr>
          <a:xfrm>
            <a:off x="1143000" y="5257800"/>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95099" y="5236191"/>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96E473-F3CC-4F62-93B9-B406DCFBFA67}"/>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1" name="TextBox 10">
            <a:extLst>
              <a:ext uri="{FF2B5EF4-FFF2-40B4-BE49-F238E27FC236}">
                <a16:creationId xmlns:a16="http://schemas.microsoft.com/office/drawing/2014/main" id="{B8F7FEB1-CD80-4491-A22F-C8FA99ED1AD3}"/>
              </a:ext>
            </a:extLst>
          </p:cNvPr>
          <p:cNvSpPr txBox="1"/>
          <p:nvPr/>
        </p:nvSpPr>
        <p:spPr>
          <a:xfrm>
            <a:off x="228600" y="114716"/>
            <a:ext cx="3629135" cy="461665"/>
          </a:xfrm>
          <a:prstGeom prst="rect">
            <a:avLst/>
          </a:prstGeom>
          <a:noFill/>
        </p:spPr>
        <p:txBody>
          <a:bodyPr wrap="none" rtlCol="0">
            <a:spAutoFit/>
          </a:bodyPr>
          <a:lstStyle/>
          <a:p>
            <a:r>
              <a:rPr lang="en-US" sz="2400" dirty="0">
                <a:solidFill>
                  <a:schemeClr val="bg1"/>
                </a:solidFill>
              </a:rPr>
              <a:t>Configuration Management</a:t>
            </a:r>
          </a:p>
        </p:txBody>
      </p:sp>
    </p:spTree>
    <p:extLst>
      <p:ext uri="{BB962C8B-B14F-4D97-AF65-F5344CB8AC3E}">
        <p14:creationId xmlns:p14="http://schemas.microsoft.com/office/powerpoint/2010/main" val="28406317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a:extLst>
              <a:ext uri="{FF2B5EF4-FFF2-40B4-BE49-F238E27FC236}">
                <a16:creationId xmlns:a16="http://schemas.microsoft.com/office/drawing/2014/main" id="{10262568-DE71-4A00-98CD-1BDC56D0C5C8}"/>
              </a:ext>
            </a:extLst>
          </p:cNvPr>
          <p:cNvSpPr txBox="1"/>
          <p:nvPr/>
        </p:nvSpPr>
        <p:spPr>
          <a:xfrm>
            <a:off x="2667000" y="5443"/>
            <a:ext cx="3905236" cy="646331"/>
          </a:xfrm>
          <a:prstGeom prst="rect">
            <a:avLst/>
          </a:prstGeom>
          <a:noFill/>
        </p:spPr>
        <p:txBody>
          <a:bodyPr wrap="none" rtlCol="0">
            <a:spAutoFit/>
          </a:bodyPr>
          <a:lstStyle/>
          <a:p>
            <a:r>
              <a:rPr lang="en-US" sz="3600" dirty="0">
                <a:solidFill>
                  <a:schemeClr val="bg1">
                    <a:lumMod val="85000"/>
                  </a:schemeClr>
                </a:solidFill>
              </a:rPr>
              <a:t>N I F O G  Code Plug</a:t>
            </a:r>
          </a:p>
        </p:txBody>
      </p:sp>
      <p:pic>
        <p:nvPicPr>
          <p:cNvPr id="5" name="Picture 4" descr="A helicopter flying over water&#10;&#10;Description automatically generated with medium confidence">
            <a:extLst>
              <a:ext uri="{FF2B5EF4-FFF2-40B4-BE49-F238E27FC236}">
                <a16:creationId xmlns:a16="http://schemas.microsoft.com/office/drawing/2014/main" id="{C5B2EFF5-E925-4A2A-B960-B59D57977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9220200" cy="6019800"/>
          </a:xfrm>
          <a:prstGeom prst="rect">
            <a:avLst/>
          </a:prstGeom>
        </p:spPr>
      </p:pic>
    </p:spTree>
    <p:extLst>
      <p:ext uri="{BB962C8B-B14F-4D97-AF65-F5344CB8AC3E}">
        <p14:creationId xmlns:p14="http://schemas.microsoft.com/office/powerpoint/2010/main" val="1113580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p:cNvSpPr txBox="1"/>
          <p:nvPr/>
        </p:nvSpPr>
        <p:spPr>
          <a:xfrm>
            <a:off x="228600" y="152400"/>
            <a:ext cx="2819400" cy="646331"/>
          </a:xfrm>
          <a:prstGeom prst="rect">
            <a:avLst/>
          </a:prstGeom>
          <a:noFill/>
        </p:spPr>
        <p:txBody>
          <a:bodyPr wrap="square" rtlCol="0">
            <a:spAutoFit/>
          </a:bodyPr>
          <a:lstStyle/>
          <a:p>
            <a:r>
              <a:rPr lang="en-US" sz="3600" dirty="0">
                <a:solidFill>
                  <a:schemeClr val="bg1"/>
                </a:solidFill>
              </a:rPr>
              <a:t>NIFOG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3" y="946150"/>
            <a:ext cx="383857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EADCEBC-209C-478F-83DF-55C6AFF6268C}"/>
              </a:ext>
            </a:extLst>
          </p:cNvPr>
          <p:cNvSpPr txBox="1"/>
          <p:nvPr/>
        </p:nvSpPr>
        <p:spPr>
          <a:xfrm>
            <a:off x="0" y="-7755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2" name="TextBox 1">
            <a:extLst>
              <a:ext uri="{FF2B5EF4-FFF2-40B4-BE49-F238E27FC236}">
                <a16:creationId xmlns:a16="http://schemas.microsoft.com/office/drawing/2014/main" id="{7D1D4F08-19E2-4E81-8A5D-6328511657BD}"/>
              </a:ext>
            </a:extLst>
          </p:cNvPr>
          <p:cNvSpPr txBox="1"/>
          <p:nvPr/>
        </p:nvSpPr>
        <p:spPr>
          <a:xfrm>
            <a:off x="228600" y="114716"/>
            <a:ext cx="7261796" cy="461665"/>
          </a:xfrm>
          <a:prstGeom prst="rect">
            <a:avLst/>
          </a:prstGeom>
          <a:noFill/>
        </p:spPr>
        <p:txBody>
          <a:bodyPr wrap="none" rtlCol="0">
            <a:spAutoFit/>
          </a:bodyPr>
          <a:lstStyle/>
          <a:p>
            <a:r>
              <a:rPr lang="en-US" sz="2400" dirty="0">
                <a:solidFill>
                  <a:schemeClr val="bg1"/>
                </a:solidFill>
              </a:rPr>
              <a:t>National Interoperability Field Operations Guide    NIFOG</a:t>
            </a:r>
          </a:p>
        </p:txBody>
      </p:sp>
    </p:spTree>
    <p:extLst>
      <p:ext uri="{BB962C8B-B14F-4D97-AF65-F5344CB8AC3E}">
        <p14:creationId xmlns:p14="http://schemas.microsoft.com/office/powerpoint/2010/main" val="2577954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p:cNvSpPr txBox="1"/>
          <p:nvPr/>
        </p:nvSpPr>
        <p:spPr>
          <a:xfrm>
            <a:off x="228600" y="152400"/>
            <a:ext cx="2819400" cy="646331"/>
          </a:xfrm>
          <a:prstGeom prst="rect">
            <a:avLst/>
          </a:prstGeom>
          <a:noFill/>
        </p:spPr>
        <p:txBody>
          <a:bodyPr wrap="square" rtlCol="0">
            <a:spAutoFit/>
          </a:bodyPr>
          <a:lstStyle/>
          <a:p>
            <a:r>
              <a:rPr lang="en-US" sz="3600" dirty="0">
                <a:solidFill>
                  <a:schemeClr val="bg1"/>
                </a:solidFill>
              </a:rPr>
              <a:t>NIFOG</a:t>
            </a:r>
          </a:p>
        </p:txBody>
      </p:sp>
      <p:sp>
        <p:nvSpPr>
          <p:cNvPr id="2" name="Rectangle 1"/>
          <p:cNvSpPr/>
          <p:nvPr/>
        </p:nvSpPr>
        <p:spPr>
          <a:xfrm>
            <a:off x="990600" y="1582341"/>
            <a:ext cx="7010400" cy="2339102"/>
          </a:xfrm>
          <a:prstGeom prst="rect">
            <a:avLst/>
          </a:prstGeom>
        </p:spPr>
        <p:txBody>
          <a:bodyPr wrap="square">
            <a:spAutoFit/>
          </a:bodyPr>
          <a:lstStyle/>
          <a:p>
            <a:r>
              <a:rPr lang="en-US" sz="2000" b="1" dirty="0">
                <a:solidFill>
                  <a:schemeClr val="bg1"/>
                </a:solidFill>
              </a:rPr>
              <a:t>THE NATIONAL INTEROPERABILITY FIELD OPERATIONS GUIDE:</a:t>
            </a:r>
          </a:p>
          <a:p>
            <a:endParaRPr lang="en-US" dirty="0">
              <a:solidFill>
                <a:schemeClr val="bg1"/>
              </a:solidFill>
            </a:endParaRPr>
          </a:p>
          <a:p>
            <a:r>
              <a:rPr lang="en-US" dirty="0">
                <a:solidFill>
                  <a:schemeClr val="bg1"/>
                </a:solidFill>
              </a:rPr>
              <a:t>What is the “National Interoperability Field Operations Guide”?</a:t>
            </a:r>
          </a:p>
          <a:p>
            <a:endParaRPr lang="en-US" dirty="0">
              <a:solidFill>
                <a:schemeClr val="bg1"/>
              </a:solidFill>
            </a:endParaRPr>
          </a:p>
          <a:p>
            <a:r>
              <a:rPr lang="en-US" i="1" dirty="0">
                <a:solidFill>
                  <a:schemeClr val="bg1"/>
                </a:solidFill>
              </a:rPr>
              <a:t>The “National Interoperability Field Operations Guide” (N I F O G) is a pocket-sized listing of land mobile radio (LMR) frequencies that are often used in disasters or other incidents where radio interoperability is required, and other information useful to emergency communicators.</a:t>
            </a:r>
          </a:p>
        </p:txBody>
      </p:sp>
      <p:sp>
        <p:nvSpPr>
          <p:cNvPr id="6" name="TextBox 5">
            <a:extLst>
              <a:ext uri="{FF2B5EF4-FFF2-40B4-BE49-F238E27FC236}">
                <a16:creationId xmlns:a16="http://schemas.microsoft.com/office/drawing/2014/main" id="{48E0B18B-5E9C-4153-B26D-DCF02171B4A4}"/>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8" name="TextBox 7">
            <a:extLst>
              <a:ext uri="{FF2B5EF4-FFF2-40B4-BE49-F238E27FC236}">
                <a16:creationId xmlns:a16="http://schemas.microsoft.com/office/drawing/2014/main" id="{94FDE332-7640-48A5-BB69-414BF14C748A}"/>
              </a:ext>
            </a:extLst>
          </p:cNvPr>
          <p:cNvSpPr txBox="1"/>
          <p:nvPr/>
        </p:nvSpPr>
        <p:spPr>
          <a:xfrm>
            <a:off x="228600" y="114716"/>
            <a:ext cx="7261796" cy="461665"/>
          </a:xfrm>
          <a:prstGeom prst="rect">
            <a:avLst/>
          </a:prstGeom>
          <a:noFill/>
        </p:spPr>
        <p:txBody>
          <a:bodyPr wrap="none" rtlCol="0">
            <a:spAutoFit/>
          </a:bodyPr>
          <a:lstStyle/>
          <a:p>
            <a:r>
              <a:rPr lang="en-US" sz="2400" dirty="0">
                <a:solidFill>
                  <a:schemeClr val="bg1"/>
                </a:solidFill>
              </a:rPr>
              <a:t>National Interoperability Field Operations Guide    NIFOG</a:t>
            </a:r>
          </a:p>
        </p:txBody>
      </p:sp>
    </p:spTree>
    <p:extLst>
      <p:ext uri="{BB962C8B-B14F-4D97-AF65-F5344CB8AC3E}">
        <p14:creationId xmlns:p14="http://schemas.microsoft.com/office/powerpoint/2010/main" val="4260193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p:cNvSpPr txBox="1"/>
          <p:nvPr/>
        </p:nvSpPr>
        <p:spPr>
          <a:xfrm>
            <a:off x="228600" y="152400"/>
            <a:ext cx="2819400" cy="646331"/>
          </a:xfrm>
          <a:prstGeom prst="rect">
            <a:avLst/>
          </a:prstGeom>
          <a:noFill/>
        </p:spPr>
        <p:txBody>
          <a:bodyPr wrap="square" rtlCol="0">
            <a:spAutoFit/>
          </a:bodyPr>
          <a:lstStyle/>
          <a:p>
            <a:r>
              <a:rPr lang="en-US" sz="3600" dirty="0">
                <a:solidFill>
                  <a:schemeClr val="bg1"/>
                </a:solidFill>
              </a:rPr>
              <a:t>NIFOG</a:t>
            </a:r>
          </a:p>
        </p:txBody>
      </p:sp>
      <p:sp>
        <p:nvSpPr>
          <p:cNvPr id="2" name="TextBox 1"/>
          <p:cNvSpPr txBox="1"/>
          <p:nvPr/>
        </p:nvSpPr>
        <p:spPr>
          <a:xfrm>
            <a:off x="609600" y="1371600"/>
            <a:ext cx="8001000" cy="3416320"/>
          </a:xfrm>
          <a:prstGeom prst="rect">
            <a:avLst/>
          </a:prstGeom>
          <a:noFill/>
        </p:spPr>
        <p:txBody>
          <a:bodyPr wrap="square" rtlCol="0">
            <a:spAutoFit/>
          </a:bodyPr>
          <a:lstStyle/>
          <a:p>
            <a:r>
              <a:rPr lang="en-US" dirty="0">
                <a:solidFill>
                  <a:schemeClr val="bg1"/>
                </a:solidFill>
              </a:rPr>
              <a:t>As part of the implementation of the TDFM-9000 in all aircraft, Technisonic will make </a:t>
            </a:r>
            <a:r>
              <a:rPr lang="en-US" dirty="0" err="1">
                <a:solidFill>
                  <a:schemeClr val="bg1"/>
                </a:solidFill>
              </a:rPr>
              <a:t>avialable</a:t>
            </a:r>
            <a:r>
              <a:rPr lang="en-US" dirty="0">
                <a:solidFill>
                  <a:schemeClr val="bg1"/>
                </a:solidFill>
              </a:rPr>
              <a:t> upon request a developed “Code-Plug” that is inclusive of all:   Federal VHF,   UHF,  and 7-800Mhz  NIFOG Frequencies.</a:t>
            </a:r>
          </a:p>
          <a:p>
            <a:endParaRPr lang="en-US" dirty="0">
              <a:solidFill>
                <a:schemeClr val="bg1"/>
              </a:solidFill>
            </a:endParaRPr>
          </a:p>
          <a:p>
            <a:r>
              <a:rPr lang="en-US" dirty="0">
                <a:solidFill>
                  <a:schemeClr val="bg1"/>
                </a:solidFill>
              </a:rPr>
              <a:t>The purpose of this initial code plug is to ensure that all units begin with a common frequency capability and lay-out.  This effort should, the aircraft be dispatch in response to domestic emergency's, such as Hurricanes, Flooding, Tornado and other natural disaster, it will be able to field immediately utilizing the federal frequencies as defined by FEMA.</a:t>
            </a:r>
          </a:p>
          <a:p>
            <a:endParaRPr lang="en-US" dirty="0">
              <a:solidFill>
                <a:schemeClr val="bg1"/>
              </a:solidFill>
            </a:endParaRPr>
          </a:p>
          <a:p>
            <a:r>
              <a:rPr lang="en-US" dirty="0">
                <a:solidFill>
                  <a:schemeClr val="bg1"/>
                </a:solidFill>
              </a:rPr>
              <a:t>In addition to the FEMA frequency guidance, the Initial code plug is also inclusive of</a:t>
            </a:r>
          </a:p>
          <a:p>
            <a:r>
              <a:rPr lang="en-US" dirty="0">
                <a:solidFill>
                  <a:schemeClr val="bg1"/>
                </a:solidFill>
              </a:rPr>
              <a:t>Common WX, Marine Radio,  and US Forest Service Guard Frequencies.</a:t>
            </a:r>
          </a:p>
        </p:txBody>
      </p:sp>
      <p:sp>
        <p:nvSpPr>
          <p:cNvPr id="6" name="TextBox 5">
            <a:extLst>
              <a:ext uri="{FF2B5EF4-FFF2-40B4-BE49-F238E27FC236}">
                <a16:creationId xmlns:a16="http://schemas.microsoft.com/office/drawing/2014/main" id="{AD620D08-2813-41B4-9979-0EEE1CFCAF3B}"/>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8" name="TextBox 7">
            <a:extLst>
              <a:ext uri="{FF2B5EF4-FFF2-40B4-BE49-F238E27FC236}">
                <a16:creationId xmlns:a16="http://schemas.microsoft.com/office/drawing/2014/main" id="{B8C356DC-F711-4719-97F0-9E99BFB8B10B}"/>
              </a:ext>
            </a:extLst>
          </p:cNvPr>
          <p:cNvSpPr txBox="1"/>
          <p:nvPr/>
        </p:nvSpPr>
        <p:spPr>
          <a:xfrm>
            <a:off x="228600" y="114716"/>
            <a:ext cx="7261796" cy="461665"/>
          </a:xfrm>
          <a:prstGeom prst="rect">
            <a:avLst/>
          </a:prstGeom>
          <a:noFill/>
        </p:spPr>
        <p:txBody>
          <a:bodyPr wrap="none" rtlCol="0">
            <a:spAutoFit/>
          </a:bodyPr>
          <a:lstStyle/>
          <a:p>
            <a:r>
              <a:rPr lang="en-US" sz="2400" dirty="0">
                <a:solidFill>
                  <a:schemeClr val="bg1"/>
                </a:solidFill>
              </a:rPr>
              <a:t>National Interoperability Field Operations Guide    NIFOG</a:t>
            </a:r>
          </a:p>
        </p:txBody>
      </p:sp>
    </p:spTree>
    <p:extLst>
      <p:ext uri="{BB962C8B-B14F-4D97-AF65-F5344CB8AC3E}">
        <p14:creationId xmlns:p14="http://schemas.microsoft.com/office/powerpoint/2010/main" val="34866513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1143000" y="149225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3" name="TextBox 2"/>
          <p:cNvSpPr txBox="1"/>
          <p:nvPr/>
        </p:nvSpPr>
        <p:spPr>
          <a:xfrm>
            <a:off x="228600" y="152400"/>
            <a:ext cx="2819400" cy="646331"/>
          </a:xfrm>
          <a:prstGeom prst="rect">
            <a:avLst/>
          </a:prstGeom>
          <a:noFill/>
        </p:spPr>
        <p:txBody>
          <a:bodyPr wrap="square" rtlCol="0">
            <a:spAutoFit/>
          </a:bodyPr>
          <a:lstStyle/>
          <a:p>
            <a:r>
              <a:rPr lang="en-US" sz="3600" dirty="0">
                <a:solidFill>
                  <a:schemeClr val="bg1"/>
                </a:solidFill>
              </a:rPr>
              <a:t>NIFOG</a:t>
            </a:r>
          </a:p>
        </p:txBody>
      </p:sp>
      <p:sp>
        <p:nvSpPr>
          <p:cNvPr id="2" name="TextBox 1"/>
          <p:cNvSpPr txBox="1"/>
          <p:nvPr/>
        </p:nvSpPr>
        <p:spPr>
          <a:xfrm>
            <a:off x="685800" y="1742859"/>
            <a:ext cx="4026359" cy="3139321"/>
          </a:xfrm>
          <a:prstGeom prst="rect">
            <a:avLst/>
          </a:prstGeom>
          <a:noFill/>
        </p:spPr>
        <p:txBody>
          <a:bodyPr wrap="none" rtlCol="0">
            <a:spAutoFit/>
          </a:bodyPr>
          <a:lstStyle/>
          <a:p>
            <a:r>
              <a:rPr lang="en-US" b="1" dirty="0">
                <a:solidFill>
                  <a:schemeClr val="bg1"/>
                </a:solidFill>
              </a:rPr>
              <a:t>Components:</a:t>
            </a:r>
          </a:p>
          <a:p>
            <a:endParaRPr lang="en-US" dirty="0">
              <a:solidFill>
                <a:schemeClr val="bg1"/>
              </a:solidFill>
            </a:endParaRPr>
          </a:p>
          <a:p>
            <a:pPr marL="342900" indent="-342900">
              <a:buAutoNum type="arabicParenR"/>
            </a:pPr>
            <a:r>
              <a:rPr lang="en-US" dirty="0">
                <a:solidFill>
                  <a:schemeClr val="bg1"/>
                </a:solidFill>
              </a:rPr>
              <a:t>Copy of the May 2015 NIFOG Booklet</a:t>
            </a:r>
          </a:p>
          <a:p>
            <a:pPr marL="342900" indent="-342900">
              <a:buAutoNum type="arabicParenR"/>
            </a:pPr>
            <a:endParaRPr lang="en-US" dirty="0">
              <a:solidFill>
                <a:schemeClr val="bg1"/>
              </a:solidFill>
            </a:endParaRPr>
          </a:p>
          <a:p>
            <a:pPr marL="342900" indent="-342900">
              <a:buAutoNum type="arabicParenR"/>
            </a:pPr>
            <a:r>
              <a:rPr lang="en-US" dirty="0">
                <a:solidFill>
                  <a:schemeClr val="bg1"/>
                </a:solidFill>
              </a:rPr>
              <a:t>TDFM-9000 Code Plugs for</a:t>
            </a:r>
          </a:p>
          <a:p>
            <a:pPr marL="800100" lvl="1" indent="-342900">
              <a:buAutoNum type="arabicParenR"/>
            </a:pPr>
            <a:r>
              <a:rPr lang="en-US" dirty="0">
                <a:solidFill>
                  <a:schemeClr val="bg1"/>
                </a:solidFill>
              </a:rPr>
              <a:t>Module #1  VHF</a:t>
            </a:r>
          </a:p>
          <a:p>
            <a:pPr marL="800100" lvl="1" indent="-342900">
              <a:buAutoNum type="arabicParenR"/>
            </a:pPr>
            <a:r>
              <a:rPr lang="en-US" dirty="0">
                <a:solidFill>
                  <a:schemeClr val="bg1"/>
                </a:solidFill>
              </a:rPr>
              <a:t>Module #2  UHF</a:t>
            </a:r>
          </a:p>
          <a:p>
            <a:pPr marL="800100" lvl="1" indent="-342900">
              <a:buAutoNum type="arabicParenR"/>
            </a:pPr>
            <a:r>
              <a:rPr lang="en-US" dirty="0">
                <a:solidFill>
                  <a:schemeClr val="bg1"/>
                </a:solidFill>
              </a:rPr>
              <a:t>Module #3  VHF / 7-800</a:t>
            </a:r>
          </a:p>
          <a:p>
            <a:pPr marL="800100" lvl="1" indent="-342900">
              <a:buAutoNum type="arabicParenR"/>
            </a:pPr>
            <a:endParaRPr lang="en-US" dirty="0">
              <a:solidFill>
                <a:schemeClr val="bg1"/>
              </a:solidFill>
            </a:endParaRPr>
          </a:p>
          <a:p>
            <a:pPr marL="800100" lvl="1" indent="-342900">
              <a:buAutoNum type="arabicParenR"/>
            </a:pPr>
            <a:endParaRPr lang="en-US" dirty="0">
              <a:solidFill>
                <a:schemeClr val="bg1"/>
              </a:solidFill>
            </a:endParaRPr>
          </a:p>
          <a:p>
            <a:pPr marL="800100" lvl="1" indent="-342900">
              <a:buAutoNum type="arabicParenR"/>
            </a:pPr>
            <a:endParaRPr lang="en-US" dirty="0"/>
          </a:p>
        </p:txBody>
      </p:sp>
      <p:sp>
        <p:nvSpPr>
          <p:cNvPr id="4" name="TextBox 3"/>
          <p:cNvSpPr txBox="1"/>
          <p:nvPr/>
        </p:nvSpPr>
        <p:spPr>
          <a:xfrm>
            <a:off x="685800" y="4021541"/>
            <a:ext cx="1699568" cy="369332"/>
          </a:xfrm>
          <a:prstGeom prst="rect">
            <a:avLst/>
          </a:prstGeom>
          <a:noFill/>
        </p:spPr>
        <p:txBody>
          <a:bodyPr wrap="none" rtlCol="0">
            <a:spAutoFit/>
          </a:bodyPr>
          <a:lstStyle/>
          <a:p>
            <a:r>
              <a:rPr lang="en-US" dirty="0">
                <a:solidFill>
                  <a:schemeClr val="bg1"/>
                </a:solidFill>
              </a:rPr>
              <a:t>3) Cockpit Cards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7545" y="1235571"/>
            <a:ext cx="2441238" cy="18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802" y="1665821"/>
            <a:ext cx="2230868" cy="173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5936" y="3662856"/>
            <a:ext cx="2462847" cy="185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3996941"/>
            <a:ext cx="2295272" cy="177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7D27C932-45E2-45EF-8DAA-A5D2CAABCF6B}"/>
              </a:ext>
            </a:extLst>
          </p:cNvPr>
          <p:cNvSpPr txBox="1"/>
          <p:nvPr/>
        </p:nvSpPr>
        <p:spPr>
          <a:xfrm>
            <a:off x="0" y="0"/>
            <a:ext cx="9144000" cy="830263"/>
          </a:xfrm>
          <a:prstGeom prst="rect">
            <a:avLst/>
          </a:prstGeom>
          <a:solidFill>
            <a:schemeClr val="tx2">
              <a:lumMod val="75000"/>
            </a:schemeClr>
          </a:solidFill>
        </p:spPr>
        <p:txBody>
          <a:bodyPr>
            <a:spAutoFit/>
          </a:bodyPr>
          <a:lstStyle/>
          <a:p>
            <a:pPr algn="r" fontAlgn="auto">
              <a:spcBef>
                <a:spcPts val="0"/>
              </a:spcBef>
              <a:spcAft>
                <a:spcPts val="0"/>
              </a:spcAft>
              <a:defRPr/>
            </a:pPr>
            <a:r>
              <a:rPr lang="en-US" sz="4800" dirty="0">
                <a:solidFill>
                  <a:schemeClr val="bg1">
                    <a:lumMod val="85000"/>
                  </a:schemeClr>
                </a:solidFill>
                <a:latin typeface="+mn-lt"/>
                <a:cs typeface="+mn-cs"/>
              </a:rPr>
              <a:t> </a:t>
            </a:r>
            <a:endParaRPr lang="en-US" sz="4400" dirty="0">
              <a:solidFill>
                <a:schemeClr val="bg1">
                  <a:lumMod val="85000"/>
                </a:schemeClr>
              </a:solidFill>
              <a:latin typeface="+mn-lt"/>
              <a:cs typeface="+mn-cs"/>
            </a:endParaRPr>
          </a:p>
        </p:txBody>
      </p:sp>
      <p:sp>
        <p:nvSpPr>
          <p:cNvPr id="12" name="TextBox 11">
            <a:extLst>
              <a:ext uri="{FF2B5EF4-FFF2-40B4-BE49-F238E27FC236}">
                <a16:creationId xmlns:a16="http://schemas.microsoft.com/office/drawing/2014/main" id="{9027C6DA-5C60-4EE4-8C41-E9949CCFB0A1}"/>
              </a:ext>
            </a:extLst>
          </p:cNvPr>
          <p:cNvSpPr txBox="1"/>
          <p:nvPr/>
        </p:nvSpPr>
        <p:spPr>
          <a:xfrm>
            <a:off x="228600" y="114716"/>
            <a:ext cx="7261796" cy="461665"/>
          </a:xfrm>
          <a:prstGeom prst="rect">
            <a:avLst/>
          </a:prstGeom>
          <a:noFill/>
        </p:spPr>
        <p:txBody>
          <a:bodyPr wrap="none" rtlCol="0">
            <a:spAutoFit/>
          </a:bodyPr>
          <a:lstStyle/>
          <a:p>
            <a:r>
              <a:rPr lang="en-US" sz="2400" dirty="0">
                <a:solidFill>
                  <a:schemeClr val="bg1"/>
                </a:solidFill>
              </a:rPr>
              <a:t>National Interoperability Field Operations Guide    NIFOG</a:t>
            </a:r>
          </a:p>
        </p:txBody>
      </p:sp>
    </p:spTree>
    <p:extLst>
      <p:ext uri="{BB962C8B-B14F-4D97-AF65-F5344CB8AC3E}">
        <p14:creationId xmlns:p14="http://schemas.microsoft.com/office/powerpoint/2010/main" val="3935527054"/>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9623</TotalTime>
  <Words>6815</Words>
  <Application>Microsoft Office PowerPoint</Application>
  <PresentationFormat>On-screen Show (4:3)</PresentationFormat>
  <Paragraphs>963</Paragraphs>
  <Slides>111</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111</vt:i4>
      </vt:variant>
    </vt:vector>
  </HeadingPairs>
  <TitlesOfParts>
    <vt:vector size="118" baseType="lpstr">
      <vt:lpstr>Arial</vt:lpstr>
      <vt:lpstr>Calibri</vt:lpstr>
      <vt:lpstr>Calibri Light</vt:lpstr>
      <vt:lpstr>Tahoma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Spoke,  Technisonic Listened,  Hardware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 Huddock</cp:lastModifiedBy>
  <cp:revision>147</cp:revision>
  <cp:lastPrinted>2016-02-17T19:29:46Z</cp:lastPrinted>
  <dcterms:created xsi:type="dcterms:W3CDTF">2012-08-24T15:53:22Z</dcterms:created>
  <dcterms:modified xsi:type="dcterms:W3CDTF">2022-07-07T20:12:03Z</dcterms:modified>
</cp:coreProperties>
</file>